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1751" r:id="rId5"/>
    <p:sldId id="1743" r:id="rId6"/>
    <p:sldId id="1750" r:id="rId7"/>
    <p:sldId id="730" r:id="rId8"/>
    <p:sldId id="1752" r:id="rId9"/>
    <p:sldId id="1738" r:id="rId10"/>
    <p:sldId id="1753" r:id="rId11"/>
    <p:sldId id="326" r:id="rId12"/>
    <p:sldId id="1744" r:id="rId13"/>
    <p:sldId id="2946" r:id="rId14"/>
    <p:sldId id="1748" r:id="rId15"/>
    <p:sldId id="1746" r:id="rId16"/>
    <p:sldId id="333" r:id="rId17"/>
    <p:sldId id="2950" r:id="rId18"/>
    <p:sldId id="2945" r:id="rId19"/>
    <p:sldId id="2951" r:id="rId20"/>
    <p:sldId id="1747" r:id="rId21"/>
    <p:sldId id="1749" r:id="rId22"/>
    <p:sldId id="2949" r:id="rId23"/>
    <p:sldId id="36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Slides" id="{C7031149-922B-4F46-96F5-E3B70A2EEE7D}">
          <p14:sldIdLst>
            <p14:sldId id="1751"/>
            <p14:sldId id="1743"/>
            <p14:sldId id="1750"/>
            <p14:sldId id="730"/>
            <p14:sldId id="1752"/>
            <p14:sldId id="1738"/>
            <p14:sldId id="1753"/>
            <p14:sldId id="326"/>
            <p14:sldId id="1744"/>
            <p14:sldId id="2946"/>
            <p14:sldId id="1748"/>
            <p14:sldId id="1746"/>
            <p14:sldId id="333"/>
            <p14:sldId id="2950"/>
            <p14:sldId id="2945"/>
            <p14:sldId id="2951"/>
            <p14:sldId id="1747"/>
            <p14:sldId id="1749"/>
            <p14:sldId id="2949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Hanley" initials="DH" lastIdx="1" clrIdx="0">
    <p:extLst>
      <p:ext uri="{19B8F6BF-5375-455C-9EA6-DF929625EA0E}">
        <p15:presenceInfo xmlns:p15="http://schemas.microsoft.com/office/powerpoint/2012/main" userId="S::daniel.hanley@limeade.com::b308260e-b2d6-471f-9750-7dbf0e4625e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490"/>
    <a:srgbClr val="007218"/>
    <a:srgbClr val="084C11"/>
    <a:srgbClr val="0BA4B5"/>
    <a:srgbClr val="13A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14"/>
    <p:restoredTop sz="79877" autoAdjust="0"/>
  </p:normalViewPr>
  <p:slideViewPr>
    <p:cSldViewPr snapToGrid="0" snapToObjects="1">
      <p:cViewPr>
        <p:scale>
          <a:sx n="50" d="100"/>
          <a:sy n="50" d="100"/>
        </p:scale>
        <p:origin x="2154" y="7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essi.crast\Documents\Institute\POVs\Culture%20research\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High Care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(Sheet1!$A$13,Sheet1!$A$8,Sheet1!$A$9,Sheet1!$A$3)</c:f>
              <c:strCache>
                <c:ptCount val="4"/>
                <c:pt idx="0">
                  <c:v>Well-being</c:v>
                </c:pt>
                <c:pt idx="1">
                  <c:v>Manageable Stress</c:v>
                </c:pt>
                <c:pt idx="2">
                  <c:v>Inclusion</c:v>
                </c:pt>
                <c:pt idx="3">
                  <c:v>Intent to stay</c:v>
                </c:pt>
              </c:strCache>
            </c:strRef>
          </c:cat>
          <c:val>
            <c:numRef>
              <c:f>(Sheet1!$B$13,Sheet1!$B$8)</c:f>
              <c:numCache>
                <c:formatCode>0%</c:formatCode>
                <c:ptCount val="2"/>
                <c:pt idx="0">
                  <c:v>0.95009999999999994</c:v>
                </c:pt>
                <c:pt idx="1">
                  <c:v>0.56979999999999997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3-45A3-AAE8-A0434027031E}"/>
            </c:ext>
          </c:extLst>
        </c:ser>
        <c:ser>
          <c:idx val="1"/>
          <c:order val="1"/>
          <c:tx>
            <c:v>Low Care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(Sheet1!$A$13,Sheet1!$A$8,Sheet1!$A$9,Sheet1!$A$3)</c:f>
              <c:strCache>
                <c:ptCount val="4"/>
                <c:pt idx="0">
                  <c:v>Well-being</c:v>
                </c:pt>
                <c:pt idx="1">
                  <c:v>Manageable Stress</c:v>
                </c:pt>
                <c:pt idx="2">
                  <c:v>Inclusion</c:v>
                </c:pt>
                <c:pt idx="3">
                  <c:v>Intent to stay</c:v>
                </c:pt>
              </c:strCache>
            </c:strRef>
          </c:cat>
          <c:val>
            <c:numRef>
              <c:f>(Sheet1!$C$13,Sheet1!$C$8)</c:f>
              <c:numCache>
                <c:formatCode>0%</c:formatCode>
                <c:ptCount val="2"/>
                <c:pt idx="0">
                  <c:v>0.6794</c:v>
                </c:pt>
                <c:pt idx="1">
                  <c:v>0.35289999999999999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3-45A3-AAE8-A043402703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82336"/>
        <c:axId val="2137674160"/>
      </c:barChart>
      <c:catAx>
        <c:axId val="6278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2137674160"/>
        <c:crosses val="autoZero"/>
        <c:auto val="1"/>
        <c:lblAlgn val="ctr"/>
        <c:lblOffset val="100"/>
        <c:noMultiLvlLbl val="0"/>
      </c:catAx>
      <c:valAx>
        <c:axId val="213767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r>
                  <a:rPr lang="en-US"/>
                  <a:t>Percentage Favorable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ysClr val="windowText" lastClr="00000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6278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F50CF9-4C8E-4BD0-8CC5-48EFC63A3E2D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CFF79E-31AC-453A-83F1-DA6E842D5917}">
      <dgm:prSet phldrT="[Text]"/>
      <dgm:spPr/>
      <dgm:t>
        <a:bodyPr/>
        <a:lstStyle/>
        <a:p>
          <a:r>
            <a:rPr lang="en-US" dirty="0"/>
            <a:t>Support</a:t>
          </a:r>
        </a:p>
      </dgm:t>
    </dgm:pt>
    <dgm:pt modelId="{F8A88D9F-FBED-4452-95CF-95C1616C6C2A}" type="parTrans" cxnId="{147C892A-F5AD-447F-A42F-B35B4D498403}">
      <dgm:prSet/>
      <dgm:spPr/>
      <dgm:t>
        <a:bodyPr/>
        <a:lstStyle/>
        <a:p>
          <a:endParaRPr lang="en-US"/>
        </a:p>
      </dgm:t>
    </dgm:pt>
    <dgm:pt modelId="{47A6A416-C37B-41FE-B364-06E5C11CEE24}" type="sibTrans" cxnId="{147C892A-F5AD-447F-A42F-B35B4D498403}">
      <dgm:prSet/>
      <dgm:spPr/>
      <dgm:t>
        <a:bodyPr/>
        <a:lstStyle/>
        <a:p>
          <a:endParaRPr lang="en-US"/>
        </a:p>
      </dgm:t>
    </dgm:pt>
    <dgm:pt modelId="{6C8C24B2-7643-4B45-84A6-7F8F6A930920}">
      <dgm:prSet phldrT="[Text]"/>
      <dgm:spPr/>
      <dgm:t>
        <a:bodyPr/>
        <a:lstStyle/>
        <a:p>
          <a:r>
            <a:rPr lang="en-US"/>
            <a:t>Investment</a:t>
          </a:r>
        </a:p>
      </dgm:t>
    </dgm:pt>
    <dgm:pt modelId="{B3FB7082-ECFE-4CC4-8540-AE39ABAC63CE}" type="sibTrans" cxnId="{3E83D831-8001-4687-904F-6B4455E642DC}">
      <dgm:prSet/>
      <dgm:spPr/>
      <dgm:t>
        <a:bodyPr/>
        <a:lstStyle/>
        <a:p>
          <a:endParaRPr lang="en-US"/>
        </a:p>
      </dgm:t>
    </dgm:pt>
    <dgm:pt modelId="{6EA61022-5C06-425E-95CF-D2416C8F5F2B}" type="parTrans" cxnId="{3E83D831-8001-4687-904F-6B4455E642DC}">
      <dgm:prSet/>
      <dgm:spPr/>
      <dgm:t>
        <a:bodyPr/>
        <a:lstStyle/>
        <a:p>
          <a:endParaRPr lang="en-US"/>
        </a:p>
      </dgm:t>
    </dgm:pt>
    <dgm:pt modelId="{BFACF768-FB33-4424-975A-9BC872546A8A}">
      <dgm:prSet phldrT="[Text]"/>
      <dgm:spPr/>
      <dgm:t>
        <a:bodyPr/>
        <a:lstStyle/>
        <a:p>
          <a:r>
            <a:rPr lang="en-US"/>
            <a:t>Value</a:t>
          </a:r>
        </a:p>
      </dgm:t>
    </dgm:pt>
    <dgm:pt modelId="{DB064FB9-C9C3-4B77-BF9B-1F785A7048EB}" type="sibTrans" cxnId="{620CE601-1C7F-4FD8-9792-3F96D8BD90FC}">
      <dgm:prSet/>
      <dgm:spPr/>
      <dgm:t>
        <a:bodyPr/>
        <a:lstStyle/>
        <a:p>
          <a:endParaRPr lang="en-US"/>
        </a:p>
      </dgm:t>
    </dgm:pt>
    <dgm:pt modelId="{E39CF9CD-D1AD-4070-9C05-2BA96AC41D84}" type="parTrans" cxnId="{620CE601-1C7F-4FD8-9792-3F96D8BD90FC}">
      <dgm:prSet/>
      <dgm:spPr/>
      <dgm:t>
        <a:bodyPr/>
        <a:lstStyle/>
        <a:p>
          <a:endParaRPr lang="en-US"/>
        </a:p>
      </dgm:t>
    </dgm:pt>
    <dgm:pt modelId="{6E80EE0B-A3CA-47E2-A800-0280820770E7}">
      <dgm:prSet phldrT="[Text]" custT="1"/>
      <dgm:spPr/>
      <dgm:t>
        <a:bodyPr/>
        <a:lstStyle/>
        <a:p>
          <a:r>
            <a:rPr lang="en-US" sz="4800" b="1"/>
            <a:t>CARE</a:t>
          </a:r>
          <a:endParaRPr lang="en-US" sz="3200" b="1" dirty="0"/>
        </a:p>
      </dgm:t>
    </dgm:pt>
    <dgm:pt modelId="{0AD9E1FC-4925-480A-8F66-980BE8CA73B8}" type="sibTrans" cxnId="{C9759257-5EB9-47BD-A83B-335239574941}">
      <dgm:prSet/>
      <dgm:spPr/>
      <dgm:t>
        <a:bodyPr/>
        <a:lstStyle/>
        <a:p>
          <a:endParaRPr lang="en-US"/>
        </a:p>
      </dgm:t>
    </dgm:pt>
    <dgm:pt modelId="{2259302E-71EC-4026-BDD8-56F8F2BA4468}" type="parTrans" cxnId="{C9759257-5EB9-47BD-A83B-335239574941}">
      <dgm:prSet/>
      <dgm:spPr/>
      <dgm:t>
        <a:bodyPr/>
        <a:lstStyle/>
        <a:p>
          <a:endParaRPr lang="en-US"/>
        </a:p>
      </dgm:t>
    </dgm:pt>
    <dgm:pt modelId="{EEA8A122-A295-4929-A097-C11DA3DC5D04}" type="pres">
      <dgm:prSet presAssocID="{87F50CF9-4C8E-4BD0-8CC5-48EFC63A3E2D}" presName="Name0" presStyleCnt="0">
        <dgm:presLayoutVars>
          <dgm:chMax val="4"/>
          <dgm:resizeHandles val="exact"/>
        </dgm:presLayoutVars>
      </dgm:prSet>
      <dgm:spPr/>
    </dgm:pt>
    <dgm:pt modelId="{BE77B3A2-66E9-4CFA-9A7E-43E635C7826D}" type="pres">
      <dgm:prSet presAssocID="{87F50CF9-4C8E-4BD0-8CC5-48EFC63A3E2D}" presName="ellipse" presStyleLbl="trBgShp" presStyleIdx="0" presStyleCnt="1"/>
      <dgm:spPr/>
    </dgm:pt>
    <dgm:pt modelId="{FB977A06-2261-4AC7-8B21-0FA9B4207117}" type="pres">
      <dgm:prSet presAssocID="{87F50CF9-4C8E-4BD0-8CC5-48EFC63A3E2D}" presName="arrow1" presStyleLbl="fgShp" presStyleIdx="0" presStyleCnt="1"/>
      <dgm:spPr/>
    </dgm:pt>
    <dgm:pt modelId="{4F7D3DDE-D4E3-4953-AF1B-B39ABC508EC1}" type="pres">
      <dgm:prSet presAssocID="{87F50CF9-4C8E-4BD0-8CC5-48EFC63A3E2D}" presName="rectangle" presStyleLbl="revTx" presStyleIdx="0" presStyleCnt="1" custScaleX="188864">
        <dgm:presLayoutVars>
          <dgm:bulletEnabled val="1"/>
        </dgm:presLayoutVars>
      </dgm:prSet>
      <dgm:spPr/>
    </dgm:pt>
    <dgm:pt modelId="{61E7A865-EE79-4461-B5BF-2ED95A46B371}" type="pres">
      <dgm:prSet presAssocID="{6C8C24B2-7643-4B45-84A6-7F8F6A930920}" presName="item1" presStyleLbl="node1" presStyleIdx="0" presStyleCnt="3">
        <dgm:presLayoutVars>
          <dgm:bulletEnabled val="1"/>
        </dgm:presLayoutVars>
      </dgm:prSet>
      <dgm:spPr/>
    </dgm:pt>
    <dgm:pt modelId="{6611D842-9405-4054-B497-C9133F2CDE5F}" type="pres">
      <dgm:prSet presAssocID="{BFACF768-FB33-4424-975A-9BC872546A8A}" presName="item2" presStyleLbl="node1" presStyleIdx="1" presStyleCnt="3" custLinFactNeighborX="6669" custLinFactNeighborY="26830">
        <dgm:presLayoutVars>
          <dgm:bulletEnabled val="1"/>
        </dgm:presLayoutVars>
      </dgm:prSet>
      <dgm:spPr/>
    </dgm:pt>
    <dgm:pt modelId="{8A609D22-2A46-40F4-9222-858C1D13D805}" type="pres">
      <dgm:prSet presAssocID="{6E80EE0B-A3CA-47E2-A800-0280820770E7}" presName="item3" presStyleLbl="node1" presStyleIdx="2" presStyleCnt="3" custLinFactNeighborX="23591" custLinFactNeighborY="33954">
        <dgm:presLayoutVars>
          <dgm:bulletEnabled val="1"/>
        </dgm:presLayoutVars>
      </dgm:prSet>
      <dgm:spPr/>
    </dgm:pt>
    <dgm:pt modelId="{CB2E5770-6583-4260-8F34-82B7643936D0}" type="pres">
      <dgm:prSet presAssocID="{87F50CF9-4C8E-4BD0-8CC5-48EFC63A3E2D}" presName="funnel" presStyleLbl="trAlignAcc1" presStyleIdx="0" presStyleCnt="1"/>
      <dgm:spPr/>
    </dgm:pt>
  </dgm:ptLst>
  <dgm:cxnLst>
    <dgm:cxn modelId="{620CE601-1C7F-4FD8-9792-3F96D8BD90FC}" srcId="{87F50CF9-4C8E-4BD0-8CC5-48EFC63A3E2D}" destId="{BFACF768-FB33-4424-975A-9BC872546A8A}" srcOrd="2" destOrd="0" parTransId="{E39CF9CD-D1AD-4070-9C05-2BA96AC41D84}" sibTransId="{DB064FB9-C9C3-4B77-BF9B-1F785A7048EB}"/>
    <dgm:cxn modelId="{EFD03507-409D-4D8D-90E0-2D2859249018}" type="presOf" srcId="{BFACF768-FB33-4424-975A-9BC872546A8A}" destId="{61E7A865-EE79-4461-B5BF-2ED95A46B371}" srcOrd="0" destOrd="0" presId="urn:microsoft.com/office/officeart/2005/8/layout/funnel1"/>
    <dgm:cxn modelId="{147C892A-F5AD-447F-A42F-B35B4D498403}" srcId="{87F50CF9-4C8E-4BD0-8CC5-48EFC63A3E2D}" destId="{48CFF79E-31AC-453A-83F1-DA6E842D5917}" srcOrd="0" destOrd="0" parTransId="{F8A88D9F-FBED-4452-95CF-95C1616C6C2A}" sibTransId="{47A6A416-C37B-41FE-B364-06E5C11CEE24}"/>
    <dgm:cxn modelId="{3E83D831-8001-4687-904F-6B4455E642DC}" srcId="{87F50CF9-4C8E-4BD0-8CC5-48EFC63A3E2D}" destId="{6C8C24B2-7643-4B45-84A6-7F8F6A930920}" srcOrd="1" destOrd="0" parTransId="{6EA61022-5C06-425E-95CF-D2416C8F5F2B}" sibTransId="{B3FB7082-ECFE-4CC4-8540-AE39ABAC63CE}"/>
    <dgm:cxn modelId="{93596961-4DA4-42D8-9FFF-9E4F29418179}" type="presOf" srcId="{48CFF79E-31AC-453A-83F1-DA6E842D5917}" destId="{8A609D22-2A46-40F4-9222-858C1D13D805}" srcOrd="0" destOrd="0" presId="urn:microsoft.com/office/officeart/2005/8/layout/funnel1"/>
    <dgm:cxn modelId="{C9759257-5EB9-47BD-A83B-335239574941}" srcId="{87F50CF9-4C8E-4BD0-8CC5-48EFC63A3E2D}" destId="{6E80EE0B-A3CA-47E2-A800-0280820770E7}" srcOrd="3" destOrd="0" parTransId="{2259302E-71EC-4026-BDD8-56F8F2BA4468}" sibTransId="{0AD9E1FC-4925-480A-8F66-980BE8CA73B8}"/>
    <dgm:cxn modelId="{9247EB8E-931C-4FC6-A7DB-80871608A1FF}" type="presOf" srcId="{87F50CF9-4C8E-4BD0-8CC5-48EFC63A3E2D}" destId="{EEA8A122-A295-4929-A097-C11DA3DC5D04}" srcOrd="0" destOrd="0" presId="urn:microsoft.com/office/officeart/2005/8/layout/funnel1"/>
    <dgm:cxn modelId="{0E2230B2-E079-4514-B6F5-8874C9F55DFA}" type="presOf" srcId="{6E80EE0B-A3CA-47E2-A800-0280820770E7}" destId="{4F7D3DDE-D4E3-4953-AF1B-B39ABC508EC1}" srcOrd="0" destOrd="0" presId="urn:microsoft.com/office/officeart/2005/8/layout/funnel1"/>
    <dgm:cxn modelId="{E51B43C4-96F0-48C9-A519-4C0D708BEE26}" type="presOf" srcId="{6C8C24B2-7643-4B45-84A6-7F8F6A930920}" destId="{6611D842-9405-4054-B497-C9133F2CDE5F}" srcOrd="0" destOrd="0" presId="urn:microsoft.com/office/officeart/2005/8/layout/funnel1"/>
    <dgm:cxn modelId="{B93822F2-B8C3-4B73-8E99-B1EFC0A60E65}" type="presParOf" srcId="{EEA8A122-A295-4929-A097-C11DA3DC5D04}" destId="{BE77B3A2-66E9-4CFA-9A7E-43E635C7826D}" srcOrd="0" destOrd="0" presId="urn:microsoft.com/office/officeart/2005/8/layout/funnel1"/>
    <dgm:cxn modelId="{98D3BBCE-2FE1-4819-85C7-33EEA767E602}" type="presParOf" srcId="{EEA8A122-A295-4929-A097-C11DA3DC5D04}" destId="{FB977A06-2261-4AC7-8B21-0FA9B4207117}" srcOrd="1" destOrd="0" presId="urn:microsoft.com/office/officeart/2005/8/layout/funnel1"/>
    <dgm:cxn modelId="{34CF2B3F-9763-4E57-A81C-C158EE72EF73}" type="presParOf" srcId="{EEA8A122-A295-4929-A097-C11DA3DC5D04}" destId="{4F7D3DDE-D4E3-4953-AF1B-B39ABC508EC1}" srcOrd="2" destOrd="0" presId="urn:microsoft.com/office/officeart/2005/8/layout/funnel1"/>
    <dgm:cxn modelId="{10469C7B-FB5B-453E-B213-A47CD86D7780}" type="presParOf" srcId="{EEA8A122-A295-4929-A097-C11DA3DC5D04}" destId="{61E7A865-EE79-4461-B5BF-2ED95A46B371}" srcOrd="3" destOrd="0" presId="urn:microsoft.com/office/officeart/2005/8/layout/funnel1"/>
    <dgm:cxn modelId="{FBC87EC9-756D-4B78-A524-37A56E072729}" type="presParOf" srcId="{EEA8A122-A295-4929-A097-C11DA3DC5D04}" destId="{6611D842-9405-4054-B497-C9133F2CDE5F}" srcOrd="4" destOrd="0" presId="urn:microsoft.com/office/officeart/2005/8/layout/funnel1"/>
    <dgm:cxn modelId="{CD4D6E5B-3B94-4482-A719-5849EA983718}" type="presParOf" srcId="{EEA8A122-A295-4929-A097-C11DA3DC5D04}" destId="{8A609D22-2A46-40F4-9222-858C1D13D805}" srcOrd="5" destOrd="0" presId="urn:microsoft.com/office/officeart/2005/8/layout/funnel1"/>
    <dgm:cxn modelId="{394F8B69-4211-43AD-BD8A-9598BDB5BFF6}" type="presParOf" srcId="{EEA8A122-A295-4929-A097-C11DA3DC5D04}" destId="{CB2E5770-6583-4260-8F34-82B7643936D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7B3A2-66E9-4CFA-9A7E-43E635C7826D}">
      <dsp:nvSpPr>
        <dsp:cNvPr id="0" name=""/>
        <dsp:cNvSpPr/>
      </dsp:nvSpPr>
      <dsp:spPr>
        <a:xfrm>
          <a:off x="1673687" y="198151"/>
          <a:ext cx="3932540" cy="1365719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77A06-2261-4AC7-8B21-0FA9B4207117}">
      <dsp:nvSpPr>
        <dsp:cNvPr id="0" name=""/>
        <dsp:cNvSpPr/>
      </dsp:nvSpPr>
      <dsp:spPr>
        <a:xfrm>
          <a:off x="3264994" y="3542334"/>
          <a:ext cx="762120" cy="487756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7D3DDE-D4E3-4953-AF1B-B39ABC508EC1}">
      <dsp:nvSpPr>
        <dsp:cNvPr id="0" name=""/>
        <dsp:cNvSpPr/>
      </dsp:nvSpPr>
      <dsp:spPr>
        <a:xfrm>
          <a:off x="191565" y="3932540"/>
          <a:ext cx="6908978" cy="914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/>
            <a:t>CARE</a:t>
          </a:r>
          <a:endParaRPr lang="en-US" sz="3200" b="1" kern="1200" dirty="0"/>
        </a:p>
      </dsp:txBody>
      <dsp:txXfrm>
        <a:off x="191565" y="3932540"/>
        <a:ext cx="6908978" cy="914544"/>
      </dsp:txXfrm>
    </dsp:sp>
    <dsp:sp modelId="{61E7A865-EE79-4461-B5BF-2ED95A46B371}">
      <dsp:nvSpPr>
        <dsp:cNvPr id="0" name=""/>
        <dsp:cNvSpPr/>
      </dsp:nvSpPr>
      <dsp:spPr>
        <a:xfrm>
          <a:off x="3103424" y="1669347"/>
          <a:ext cx="1371816" cy="137181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Value</a:t>
          </a:r>
        </a:p>
      </dsp:txBody>
      <dsp:txXfrm>
        <a:off x="3304322" y="1870245"/>
        <a:ext cx="970020" cy="970020"/>
      </dsp:txXfrm>
    </dsp:sp>
    <dsp:sp modelId="{6611D842-9405-4054-B497-C9133F2CDE5F}">
      <dsp:nvSpPr>
        <dsp:cNvPr id="0" name=""/>
        <dsp:cNvSpPr/>
      </dsp:nvSpPr>
      <dsp:spPr>
        <a:xfrm>
          <a:off x="2213300" y="1008239"/>
          <a:ext cx="1371816" cy="1371816"/>
        </a:xfrm>
        <a:prstGeom prst="ellipse">
          <a:avLst/>
        </a:prstGeom>
        <a:solidFill>
          <a:schemeClr val="accent5">
            <a:hueOff val="4034699"/>
            <a:satOff val="6501"/>
            <a:lumOff val="-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Investment</a:t>
          </a:r>
        </a:p>
      </dsp:txBody>
      <dsp:txXfrm>
        <a:off x="2414198" y="1209137"/>
        <a:ext cx="970020" cy="970020"/>
      </dsp:txXfrm>
    </dsp:sp>
    <dsp:sp modelId="{8A609D22-2A46-40F4-9222-858C1D13D805}">
      <dsp:nvSpPr>
        <dsp:cNvPr id="0" name=""/>
        <dsp:cNvSpPr/>
      </dsp:nvSpPr>
      <dsp:spPr>
        <a:xfrm>
          <a:off x="3847740" y="774292"/>
          <a:ext cx="1371816" cy="1371816"/>
        </a:xfrm>
        <a:prstGeom prst="ellipse">
          <a:avLst/>
        </a:prstGeom>
        <a:solidFill>
          <a:schemeClr val="accent5">
            <a:hueOff val="8069398"/>
            <a:satOff val="13001"/>
            <a:lumOff val="-78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Support</a:t>
          </a:r>
        </a:p>
      </dsp:txBody>
      <dsp:txXfrm>
        <a:off x="4048638" y="975190"/>
        <a:ext cx="970020" cy="970020"/>
      </dsp:txXfrm>
    </dsp:sp>
    <dsp:sp modelId="{CB2E5770-6583-4260-8F34-82B7643936D0}">
      <dsp:nvSpPr>
        <dsp:cNvPr id="0" name=""/>
        <dsp:cNvSpPr/>
      </dsp:nvSpPr>
      <dsp:spPr>
        <a:xfrm>
          <a:off x="1512118" y="30484"/>
          <a:ext cx="4267872" cy="341429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8E0D75-12B1-FF45-B5C4-8E83A9B5AF1B}" type="datetimeFigureOut">
              <a:rPr lang="en-US" smtClean="0"/>
              <a:t>9/20/2021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F68A0-9541-8B45-AC76-A1108C039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45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F68A0-9541-8B45-AC76-A1108C039A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35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/>
              <a:t>When org support is high, employees report better well-being in their lives overall – it’s all interconnected.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F68A0-9541-8B45-AC76-A1108C039A2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38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many Institute studies over the years, we have evaluated the effects of organizational support on well-being and work-related outcomes. Here’s one example where we evaluated what happens when employees feel both supported by their company overall and have high overall well-being – nearly all of them recommend their company as a great place to work and intend to stay working there for the foreseeable future. Feeling cared for at work also helps employees feel more engaged with their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A38AA-FA05-744B-8D6E-AAC623846D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06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recently, we looked at the relationship between org support and well-being. We asked over 1000 employees around the country about org support and many other sentiments and outcomes – we found that employees who rated their company high on org support and care had higher well-being and lower stress than those who rated their company as low care.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F68A0-9541-8B45-AC76-A1108C039A2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9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data points found in past Institute research around why care matters.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F68A0-9541-8B45-AC76-A1108C039A2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035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all the organizational support levers, our research showed that the largest predictors of high org support sentiments were these three.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F68A0-9541-8B45-AC76-A1108C039A2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53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F68A0-9541-8B45-AC76-A1108C039A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9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F68A0-9541-8B45-AC76-A1108C039A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643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 on whole person well-being – view people as whole people with lives, demands, and interests that are completely outside the scope of their job; acknowledge that what happens in one area of a person's life affects all other areas of their life. Model it, reinforce it, and create time and space for it to happen. Be intentional.</a:t>
            </a:r>
            <a:endParaRPr lang="en-US" sz="1200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F68A0-9541-8B45-AC76-A1108C039A2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07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F68A0-9541-8B45-AC76-A1108C039A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83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Limeade, our mission is to transform work into a source of positivity, energy, humanity and purpose. We want to infuse well-being into the employee experience.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F68A0-9541-8B45-AC76-A1108C039A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99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32AEC-196A-724A-9225-D95D1E07A0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52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Limeade Results model demonstrates how companies can help kickstart a cycle of care and commitment between the company and its employees.</a:t>
            </a:r>
          </a:p>
          <a:p>
            <a:endParaRPr lang="en-US" dirty="0"/>
          </a:p>
          <a:p>
            <a:r>
              <a:rPr lang="en-US" dirty="0"/>
              <a:t>Together, this mutual commitment helps drive positive people results and improve business results.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F68A0-9541-8B45-AC76-A1108C039A2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49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way we operationalize “CARE” into tangible action is through the theory of Organizational Support, which is really all about providing for needs in a work setting.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F68A0-9541-8B45-AC76-A1108C039A2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34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the theory, employees develop a more favorable orientation toward their organization in response to the organization’s fulfillment of their socio-emotional needs (e.g., approval, esteem, affiliation and emotional support) and material goals and objectives. 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organization’s sets policies and practices that become part of the culture – the culture reflects its values and priorities. This in turn guides the behavior of the employees, especially leadership and managers. </a:t>
            </a:r>
          </a:p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Consequently, employees tend to see human-like characteristics in their company. This perspective creates a needs fulfillment process, where employees expect organizations to fulfill certain needs – when these needs are met, it leads employees to feel a greater sense of attachment and affiliation to the organization – people assume the organization has a positive intent toward them, cares about them, and this sets off a cycle of mutual commitment.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F68A0-9541-8B45-AC76-A1108C039A2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63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the needs that companies should be providing for employees?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 Limeade Institute Study on Caring Cultures: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top 5 most commonly reported responses was that Care feels like support (underscoring why we operationalize Care as Organizational Support).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Showing that employees are valued for their unique contributions they bring to their job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Investing in employees by providing growth plans, learning opportunities, etc.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Two-way trust – showing employees they are trusted and earning trust in the leadership of the company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Communicating information clearly and frequently to keep people informed about what’s going on at the company, 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includes company’s goals/mission and their role in it. A big driver of people’s engagement with their work comes from understanding the bigger picture and how their work contributes to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F68A0-9541-8B45-AC76-A1108C039A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87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Organizational support model: we took all the inputs shown on the left and re-arranged them to show the whole ecosystem of support in terms of direct and indirect influences on employees.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F68A0-9541-8B45-AC76-A1108C039A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7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F68A0-9541-8B45-AC76-A1108C039A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3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790ACE-412D-8146-9EDB-E2318147E8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28160" y="0"/>
            <a:ext cx="7863840" cy="6858000"/>
          </a:xfrm>
          <a:solidFill>
            <a:schemeClr val="bg2"/>
          </a:solidFill>
        </p:spPr>
        <p:txBody>
          <a:bodyPr anchor="ctr"/>
          <a:lstStyle>
            <a:lvl1pPr algn="ctr">
              <a:defRPr sz="20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C823232-BB25-DB47-AF2C-34AE6C54F777}"/>
              </a:ext>
            </a:extLst>
          </p:cNvPr>
          <p:cNvSpPr txBox="1">
            <a:spLocks/>
          </p:cNvSpPr>
          <p:nvPr userDrawn="1"/>
        </p:nvSpPr>
        <p:spPr>
          <a:xfrm>
            <a:off x="1181514" y="1041866"/>
            <a:ext cx="11010485" cy="4690872"/>
          </a:xfrm>
          <a:prstGeom prst="rect">
            <a:avLst/>
          </a:prstGeom>
          <a:solidFill>
            <a:schemeClr val="accent1"/>
          </a:solidFill>
        </p:spPr>
        <p:txBody>
          <a:bodyPr lIns="360000" tIns="360000" rIns="360000" bIns="360000" anchor="b" anchorCtr="0">
            <a:no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0" i="0" cap="none" spc="150" baseline="0">
                <a:solidFill>
                  <a:schemeClr val="bg1"/>
                </a:solidFill>
                <a:latin typeface="Montserrat" panose="02000505000000020004" pitchFamily="2" charset="77"/>
                <a:ea typeface="Muli Black" charset="0"/>
                <a:cs typeface="Muli Black" charset="0"/>
              </a:defRPr>
            </a:lvl1pPr>
            <a:lvl2pPr marL="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b="1" i="0" cap="all" spc="600" baseline="0">
                <a:latin typeface="Muli Black" charset="0"/>
                <a:ea typeface="Muli Black" charset="0"/>
                <a:cs typeface="Muli Black" charset="0"/>
              </a:defRPr>
            </a:lvl2pPr>
            <a:lvl3pPr marL="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 i="0" cap="all" spc="40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spc="100" baseline="0"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defTabSz="914400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000" b="0" i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400" b="0" i="0" u="none" strike="noStrike" kern="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3C3FE-0CF5-9F4C-B8D6-C0819A9F6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5282" y="1596190"/>
            <a:ext cx="4206240" cy="1828800"/>
          </a:xfrm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4400" b="1" i="0" kern="1200" cap="none" spc="0" baseline="0" dirty="0">
                <a:solidFill>
                  <a:schemeClr val="bg1"/>
                </a:solidFill>
                <a:latin typeface="Montserrat" panose="02000505000000020004" pitchFamily="2" charset="77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PowerPoint Template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A32E0-75EC-4F48-BB7F-048DECBB06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735282" y="3222150"/>
            <a:ext cx="4206240" cy="914400"/>
          </a:xfrm>
        </p:spPr>
        <p:txBody>
          <a:bodyPr lIns="0" tIns="0" rIns="0" bIns="0" anchor="b"/>
          <a:lstStyle>
            <a:lvl1pPr marL="0" marR="0" indent="0" algn="l" defTabSz="91442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Meeting / Company Title</a:t>
            </a:r>
          </a:p>
          <a:p>
            <a:pPr lvl="0"/>
            <a:r>
              <a:rPr lang="en-US"/>
              <a:t>October 3, 2019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F5D53C-11BE-5B45-AE78-A0FD056D8EEF}"/>
              </a:ext>
            </a:extLst>
          </p:cNvPr>
          <p:cNvGrpSpPr/>
          <p:nvPr userDrawn="1"/>
        </p:nvGrpSpPr>
        <p:grpSpPr>
          <a:xfrm>
            <a:off x="817880" y="1041865"/>
            <a:ext cx="363634" cy="4690863"/>
            <a:chOff x="817880" y="1041865"/>
            <a:chExt cx="363634" cy="469086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1571E6C-C0A0-4B42-BB50-CF0E8B08F31D}"/>
                </a:ext>
              </a:extLst>
            </p:cNvPr>
            <p:cNvSpPr/>
            <p:nvPr userDrawn="1"/>
          </p:nvSpPr>
          <p:spPr>
            <a:xfrm>
              <a:off x="817880" y="1041865"/>
              <a:ext cx="363634" cy="4690863"/>
            </a:xfrm>
            <a:prstGeom prst="rect">
              <a:avLst/>
            </a:prstGeom>
            <a:solidFill>
              <a:srgbClr val="084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C6C4A9-C0E3-3F4B-9764-96E15E7E73D4}"/>
                </a:ext>
              </a:extLst>
            </p:cNvPr>
            <p:cNvSpPr/>
            <p:nvPr userDrawn="1"/>
          </p:nvSpPr>
          <p:spPr>
            <a:xfrm>
              <a:off x="817880" y="1041866"/>
              <a:ext cx="363634" cy="3430546"/>
            </a:xfrm>
            <a:prstGeom prst="rect">
              <a:avLst/>
            </a:prstGeom>
            <a:solidFill>
              <a:srgbClr val="0072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DB50C16-22CB-2447-980E-781C58C906B6}"/>
                </a:ext>
              </a:extLst>
            </p:cNvPr>
            <p:cNvSpPr/>
            <p:nvPr userDrawn="1"/>
          </p:nvSpPr>
          <p:spPr>
            <a:xfrm>
              <a:off x="817880" y="1041866"/>
              <a:ext cx="363634" cy="30412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3E6B388-18E8-6E43-9912-64FD8489D78E}"/>
                </a:ext>
              </a:extLst>
            </p:cNvPr>
            <p:cNvSpPr/>
            <p:nvPr userDrawn="1"/>
          </p:nvSpPr>
          <p:spPr>
            <a:xfrm>
              <a:off x="817880" y="1041866"/>
              <a:ext cx="363634" cy="265194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0518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0C0A8BB-985F-0D49-9063-E20CAB608496}"/>
              </a:ext>
            </a:extLst>
          </p:cNvPr>
          <p:cNvSpPr/>
          <p:nvPr userDrawn="1"/>
        </p:nvSpPr>
        <p:spPr>
          <a:xfrm>
            <a:off x="0" y="0"/>
            <a:ext cx="298704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 Regular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D7633B-F583-F948-B444-0E8333F79E85}"/>
              </a:ext>
            </a:extLst>
          </p:cNvPr>
          <p:cNvGrpSpPr/>
          <p:nvPr userDrawn="1"/>
        </p:nvGrpSpPr>
        <p:grpSpPr>
          <a:xfrm rot="5400000">
            <a:off x="1311704" y="-1311705"/>
            <a:ext cx="363635" cy="2987042"/>
            <a:chOff x="817880" y="2328365"/>
            <a:chExt cx="363635" cy="29870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0BC488-3DEF-AD4D-9858-5EF594ED59E2}"/>
                </a:ext>
              </a:extLst>
            </p:cNvPr>
            <p:cNvSpPr/>
            <p:nvPr userDrawn="1"/>
          </p:nvSpPr>
          <p:spPr>
            <a:xfrm>
              <a:off x="817880" y="2328365"/>
              <a:ext cx="363634" cy="2987042"/>
            </a:xfrm>
            <a:prstGeom prst="rect">
              <a:avLst/>
            </a:prstGeom>
            <a:solidFill>
              <a:srgbClr val="084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36C722-A815-A241-B3BC-076C38043AB1}"/>
                </a:ext>
              </a:extLst>
            </p:cNvPr>
            <p:cNvSpPr/>
            <p:nvPr userDrawn="1"/>
          </p:nvSpPr>
          <p:spPr>
            <a:xfrm>
              <a:off x="817880" y="2328367"/>
              <a:ext cx="363634" cy="2144045"/>
            </a:xfrm>
            <a:prstGeom prst="rect">
              <a:avLst/>
            </a:prstGeom>
            <a:solidFill>
              <a:srgbClr val="0072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A6BDB9-9E57-9746-B378-0CF0BB7334D9}"/>
                </a:ext>
              </a:extLst>
            </p:cNvPr>
            <p:cNvSpPr/>
            <p:nvPr userDrawn="1"/>
          </p:nvSpPr>
          <p:spPr>
            <a:xfrm>
              <a:off x="817881" y="2328365"/>
              <a:ext cx="363634" cy="17547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435948-AD0E-3E45-9A88-141FA14B259E}"/>
                </a:ext>
              </a:extLst>
            </p:cNvPr>
            <p:cNvSpPr/>
            <p:nvPr userDrawn="1"/>
          </p:nvSpPr>
          <p:spPr>
            <a:xfrm>
              <a:off x="817881" y="2328367"/>
              <a:ext cx="363634" cy="136544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2BD3-0075-E749-A6A9-0E74F2F88E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9259" y="1417320"/>
            <a:ext cx="6256421" cy="1699514"/>
          </a:xfrm>
        </p:spPr>
        <p:txBody>
          <a:bodyPr anchor="b"/>
          <a:lstStyle>
            <a:lvl1pPr marL="0" indent="0">
              <a:buNone/>
              <a:defRPr sz="2000"/>
            </a:lvl1pPr>
            <a:lvl2pPr marL="365760" indent="0">
              <a:buNone/>
              <a:defRPr/>
            </a:lvl2pPr>
            <a:lvl3pPr marL="822960" indent="0">
              <a:buNone/>
              <a:defRPr/>
            </a:lvl3pPr>
            <a:lvl4pPr marL="1280160" indent="0">
              <a:buNone/>
              <a:defRPr/>
            </a:lvl4pPr>
            <a:lvl5pPr marL="1737360" indent="0">
              <a:buNone/>
              <a:defRPr/>
            </a:lvl5pPr>
          </a:lstStyle>
          <a:p>
            <a:pPr lvl="0"/>
            <a:r>
              <a:rPr lang="en-US"/>
              <a:t>Insert quote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D2F1A1-8CAA-1D40-9D46-12C2849F46F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899258" y="3429000"/>
            <a:ext cx="6256422" cy="1559622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365760" indent="0">
              <a:buNone/>
              <a:defRPr/>
            </a:lvl2pPr>
            <a:lvl3pPr marL="822960" indent="0">
              <a:buNone/>
              <a:defRPr/>
            </a:lvl3pPr>
            <a:lvl4pPr marL="1280160" indent="0">
              <a:buNone/>
              <a:defRPr/>
            </a:lvl4pPr>
            <a:lvl5pPr marL="1737360" indent="0">
              <a:buNone/>
              <a:defRPr/>
            </a:lvl5pPr>
          </a:lstStyle>
          <a:p>
            <a:pPr lvl="0"/>
            <a:r>
              <a:rPr lang="en-US"/>
              <a:t>— Include Citation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1FAD364-9EF0-614E-83AC-5E0A3201B8B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22438" y="1728788"/>
            <a:ext cx="2532062" cy="2497137"/>
          </a:xfrm>
          <a:prstGeom prst="ellipse">
            <a:avLst/>
          </a:prstGeom>
          <a:solidFill>
            <a:schemeClr val="bg2"/>
          </a:solidFill>
          <a:effectLst>
            <a:outerShdw blurRad="381000" dist="1905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Insert</a:t>
            </a:r>
          </a:p>
          <a:p>
            <a:r>
              <a:rPr lang="en-US"/>
              <a:t>Photo</a:t>
            </a: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1B3004D9-D94F-B244-896C-C4766671E88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2331" y="6179695"/>
            <a:ext cx="1089020" cy="1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68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0C0A8BB-985F-0D49-9063-E20CAB608496}"/>
              </a:ext>
            </a:extLst>
          </p:cNvPr>
          <p:cNvSpPr/>
          <p:nvPr userDrawn="1"/>
        </p:nvSpPr>
        <p:spPr>
          <a:xfrm>
            <a:off x="0" y="0"/>
            <a:ext cx="29870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 Regular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D7633B-F583-F948-B444-0E8333F79E85}"/>
              </a:ext>
            </a:extLst>
          </p:cNvPr>
          <p:cNvGrpSpPr/>
          <p:nvPr userDrawn="1"/>
        </p:nvGrpSpPr>
        <p:grpSpPr>
          <a:xfrm rot="5400000">
            <a:off x="1311704" y="-1311705"/>
            <a:ext cx="363635" cy="2987042"/>
            <a:chOff x="817880" y="2328365"/>
            <a:chExt cx="363635" cy="298704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0BC488-3DEF-AD4D-9858-5EF594ED59E2}"/>
                </a:ext>
              </a:extLst>
            </p:cNvPr>
            <p:cNvSpPr/>
            <p:nvPr userDrawn="1"/>
          </p:nvSpPr>
          <p:spPr>
            <a:xfrm>
              <a:off x="817880" y="2328365"/>
              <a:ext cx="363634" cy="2987042"/>
            </a:xfrm>
            <a:prstGeom prst="rect">
              <a:avLst/>
            </a:prstGeom>
            <a:solidFill>
              <a:srgbClr val="084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36C722-A815-A241-B3BC-076C38043AB1}"/>
                </a:ext>
              </a:extLst>
            </p:cNvPr>
            <p:cNvSpPr/>
            <p:nvPr userDrawn="1"/>
          </p:nvSpPr>
          <p:spPr>
            <a:xfrm>
              <a:off x="817880" y="2328367"/>
              <a:ext cx="363634" cy="2144045"/>
            </a:xfrm>
            <a:prstGeom prst="rect">
              <a:avLst/>
            </a:prstGeom>
            <a:solidFill>
              <a:srgbClr val="0072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EA6BDB9-9E57-9746-B378-0CF0BB7334D9}"/>
                </a:ext>
              </a:extLst>
            </p:cNvPr>
            <p:cNvSpPr/>
            <p:nvPr userDrawn="1"/>
          </p:nvSpPr>
          <p:spPr>
            <a:xfrm>
              <a:off x="817881" y="2328365"/>
              <a:ext cx="363634" cy="17547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8435948-AD0E-3E45-9A88-141FA14B259E}"/>
                </a:ext>
              </a:extLst>
            </p:cNvPr>
            <p:cNvSpPr/>
            <p:nvPr userDrawn="1"/>
          </p:nvSpPr>
          <p:spPr>
            <a:xfrm>
              <a:off x="817881" y="2328367"/>
              <a:ext cx="363634" cy="136544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2BD3-0075-E749-A6A9-0E74F2F88E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9259" y="1417320"/>
            <a:ext cx="6256421" cy="1699514"/>
          </a:xfrm>
        </p:spPr>
        <p:txBody>
          <a:bodyPr anchor="b"/>
          <a:lstStyle>
            <a:lvl1pPr marL="0" indent="0">
              <a:buNone/>
              <a:defRPr sz="2000"/>
            </a:lvl1pPr>
            <a:lvl2pPr marL="365760" indent="0">
              <a:buNone/>
              <a:defRPr/>
            </a:lvl2pPr>
            <a:lvl3pPr marL="822960" indent="0">
              <a:buNone/>
              <a:defRPr/>
            </a:lvl3pPr>
            <a:lvl4pPr marL="1280160" indent="0">
              <a:buNone/>
              <a:defRPr/>
            </a:lvl4pPr>
            <a:lvl5pPr marL="1737360" indent="0">
              <a:buNone/>
              <a:defRPr/>
            </a:lvl5pPr>
          </a:lstStyle>
          <a:p>
            <a:pPr lvl="0"/>
            <a:r>
              <a:rPr lang="en-US"/>
              <a:t>Insert quote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D2F1A1-8CAA-1D40-9D46-12C2849F46F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899258" y="3429000"/>
            <a:ext cx="6256422" cy="1559622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365760" indent="0">
              <a:buNone/>
              <a:defRPr/>
            </a:lvl2pPr>
            <a:lvl3pPr marL="822960" indent="0">
              <a:buNone/>
              <a:defRPr/>
            </a:lvl3pPr>
            <a:lvl4pPr marL="1280160" indent="0">
              <a:buNone/>
              <a:defRPr/>
            </a:lvl4pPr>
            <a:lvl5pPr marL="1737360" indent="0">
              <a:buNone/>
              <a:defRPr/>
            </a:lvl5pPr>
          </a:lstStyle>
          <a:p>
            <a:pPr lvl="0"/>
            <a:r>
              <a:rPr lang="en-US"/>
              <a:t>— Include Citation</a:t>
            </a: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4C3FF1D7-B0B5-0A49-B919-0061B71705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2331" y="6179695"/>
            <a:ext cx="1089020" cy="156819"/>
          </a:xfrm>
          <a:prstGeom prst="rect">
            <a:avLst/>
          </a:prstGeom>
        </p:spPr>
      </p:pic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1FAD364-9EF0-614E-83AC-5E0A3201B8B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22438" y="1728788"/>
            <a:ext cx="2532062" cy="2497137"/>
          </a:xfrm>
          <a:prstGeom prst="ellipse">
            <a:avLst/>
          </a:prstGeom>
          <a:solidFill>
            <a:schemeClr val="bg2"/>
          </a:solidFill>
          <a:effectLst>
            <a:outerShdw blurRad="381000" dist="190500" dir="2700000" algn="tl" rotWithShape="0">
              <a:prstClr val="black">
                <a:alpha val="20000"/>
              </a:prstClr>
            </a:outerShdw>
          </a:effectLst>
        </p:spPr>
        <p:txBody>
          <a:bodyPr vert="horz" lIns="0" tIns="0" rIns="0" bIns="0" rtlCol="0" anchor="ctr">
            <a:noAutofit/>
          </a:bodyPr>
          <a:lstStyle>
            <a:lvl1pPr algn="ctr">
              <a:defRPr lang="en-US" dirty="0"/>
            </a:lvl1pPr>
          </a:lstStyle>
          <a:p>
            <a:pPr lvl="0" algn="ctr"/>
            <a:r>
              <a:rPr lang="en-US"/>
              <a:t>Insert</a:t>
            </a:r>
          </a:p>
          <a:p>
            <a:pPr lvl="0" algn="ctr"/>
            <a:r>
              <a:rPr lang="en-US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1989247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410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+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E7574DC1-B860-AF40-80FA-B59F66AD9C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2331" y="6179695"/>
            <a:ext cx="1089020" cy="1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325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8EC5C-AAC6-AA4B-B5CD-245919DA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799"/>
            <a:ext cx="10515600" cy="6858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2BD3-0075-E749-A6A9-0E74F2F88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8966"/>
            <a:ext cx="5006897" cy="4343400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640080" marR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/>
            </a:lvl3pPr>
            <a:lvl4pPr marL="1005840" marR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/>
            </a:lvl4pPr>
            <a:lvl5pPr marL="1005840" marR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level</a:t>
            </a:r>
          </a:p>
          <a:p>
            <a:pPr marL="640080" marR="0" lvl="2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 level</a:t>
            </a:r>
          </a:p>
          <a:p>
            <a:pPr marL="10058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Fourth level</a:t>
            </a:r>
          </a:p>
          <a:p>
            <a:pPr marL="10058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DBD4974-4EB0-7448-B34F-5A8C96855E9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46903" y="1628966"/>
            <a:ext cx="5006897" cy="4343400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96BC6BD4-7B05-C741-9460-2D8B145B59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2331" y="6179695"/>
            <a:ext cx="1089020" cy="1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48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776155"/>
            <a:ext cx="6186188" cy="1731420"/>
          </a:xfrm>
        </p:spPr>
        <p:txBody>
          <a:bodyPr anchor="t"/>
          <a:lstStyle>
            <a:lvl1pPr algn="l">
              <a:lnSpc>
                <a:spcPct val="80000"/>
              </a:lnSpc>
              <a:defRPr>
                <a:latin typeface="Montserrat" panose="02000505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45927"/>
            <a:ext cx="6186189" cy="2810210"/>
          </a:xfrm>
        </p:spPr>
        <p:txBody>
          <a:bodyPr>
            <a:noAutofit/>
          </a:bodyPr>
          <a:lstStyle>
            <a:lvl1pPr>
              <a:defRPr sz="247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118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76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4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41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6746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LG Img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E6C3902-A4D9-C441-A690-53C1B0A1920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40680" y="0"/>
            <a:ext cx="675132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vert="horz" lIns="685800" tIns="685800" rIns="685800" bIns="685800" rtlCol="0">
            <a:normAutofit/>
          </a:bodyPr>
          <a:lstStyle>
            <a:lvl1pPr>
              <a:defRPr lang="en-US" sz="2400" dirty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dirty="0"/>
              <a:t>Drag Image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6FE39A-9FC9-5148-912E-5797E38E76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4078224" cy="1243584"/>
          </a:xfrm>
        </p:spPr>
        <p:txBody>
          <a:bodyPr lIns="0" tIns="0" rIns="0" bIns="0"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Content + </a:t>
            </a:r>
            <a:br>
              <a:rPr lang="en-US" dirty="0"/>
            </a:br>
            <a:r>
              <a:rPr lang="en-US" dirty="0"/>
              <a:t>LG </a:t>
            </a:r>
            <a:r>
              <a:rPr lang="en-US" dirty="0" err="1"/>
              <a:t>Img</a:t>
            </a:r>
            <a:r>
              <a:rPr lang="en-US" dirty="0"/>
              <a:t> 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B85775D-9F21-DC43-9F2B-D2B3060C1DA0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85801" y="2203704"/>
            <a:ext cx="4078224" cy="3968496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24522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8EC5C-AAC6-AA4B-B5CD-245919DA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799"/>
            <a:ext cx="10515600" cy="6858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2BD3-0075-E749-A6A9-0E74F2F88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825"/>
            <a:ext cx="10515600" cy="4343462"/>
          </a:xfr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None/>
              <a:tabLst/>
              <a:defRPr/>
            </a:lvl1pPr>
            <a:lvl2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 sz="2000"/>
            </a:lvl2pPr>
            <a:lvl3pPr marL="640080" marR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 sz="1800"/>
            </a:lvl3pPr>
            <a:lvl4pPr marL="1005840" marR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 sz="1800"/>
            </a:lvl4pPr>
            <a:lvl5pPr marL="1005840" marR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level</a:t>
            </a:r>
          </a:p>
          <a:p>
            <a:pPr marL="640080" marR="0" lvl="2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 level</a:t>
            </a:r>
          </a:p>
          <a:p>
            <a:pPr marL="10058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Fourth level</a:t>
            </a:r>
          </a:p>
          <a:p>
            <a:pPr marL="10058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6D6E7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3D302-1DCB-2744-A210-8735B7594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2331" y="6179695"/>
            <a:ext cx="1089020" cy="1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6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A47BE-7C88-7C42-8678-F622B631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799"/>
            <a:ext cx="10515600" cy="685800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7A5C18F-5EA0-B94C-8CE9-C6FD797903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2331" y="6179695"/>
            <a:ext cx="1089020" cy="1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4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9DFF2526-7C57-4244-8E84-E25BEA059068}"/>
              </a:ext>
            </a:extLst>
          </p:cNvPr>
          <p:cNvSpPr txBox="1">
            <a:spLocks/>
          </p:cNvSpPr>
          <p:nvPr userDrawn="1"/>
        </p:nvSpPr>
        <p:spPr>
          <a:xfrm>
            <a:off x="1" y="0"/>
            <a:ext cx="4328159" cy="6858000"/>
          </a:xfrm>
          <a:prstGeom prst="rect">
            <a:avLst/>
          </a:prstGeom>
          <a:solidFill>
            <a:schemeClr val="accent1"/>
          </a:solidFill>
        </p:spPr>
        <p:txBody>
          <a:bodyPr lIns="360000" tIns="360000" rIns="360000" bIns="360000" anchor="b" anchorCtr="0">
            <a:no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0" i="0" cap="none" spc="150" baseline="0">
                <a:solidFill>
                  <a:schemeClr val="bg1"/>
                </a:solidFill>
                <a:latin typeface="Montserrat" panose="02000505000000020004" pitchFamily="2" charset="77"/>
                <a:ea typeface="Muli Black" charset="0"/>
                <a:cs typeface="Muli Black" charset="0"/>
              </a:defRPr>
            </a:lvl1pPr>
            <a:lvl2pPr marL="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b="1" i="0" cap="all" spc="600" baseline="0">
                <a:latin typeface="Muli Black" charset="0"/>
                <a:ea typeface="Muli Black" charset="0"/>
                <a:cs typeface="Muli Black" charset="0"/>
              </a:defRPr>
            </a:lvl2pPr>
            <a:lvl3pPr marL="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 i="0" cap="all" spc="40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spc="100" baseline="0"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defTabSz="914400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000" b="0" i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400" b="0" i="0" u="none" strike="noStrike" kern="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08EC5C-AAC6-AA4B-B5CD-245919DA09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562252"/>
            <a:ext cx="3075432" cy="1473556"/>
          </a:xfrm>
        </p:spPr>
        <p:txBody>
          <a:bodyPr lIns="0" tIns="0" rIns="0" bIns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</a:t>
            </a:r>
            <a:br>
              <a:rPr lang="en-US"/>
            </a:br>
            <a:r>
              <a:rPr lang="en-US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2BD3-0075-E749-A6A9-0E74F2F88E2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18888" y="1562251"/>
            <a:ext cx="4864608" cy="3933293"/>
          </a:xfrm>
        </p:spPr>
        <p:txBody>
          <a:bodyPr/>
          <a:lstStyle>
            <a:lvl1pPr marL="457200" indent="-457200"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defRPr/>
            </a:lvl1pPr>
            <a:lvl2pPr marL="914400" indent="-457200">
              <a:buClr>
                <a:schemeClr val="accent1"/>
              </a:buClr>
              <a:buFont typeface="+mj-lt"/>
              <a:buAutoNum type="arabicPeriod"/>
              <a:defRPr/>
            </a:lvl2pPr>
            <a:lvl3pPr marL="1371600" indent="-457200">
              <a:buClr>
                <a:schemeClr val="accent1"/>
              </a:buClr>
              <a:buFont typeface="+mj-lt"/>
              <a:buAutoNum type="arabicPeriod"/>
              <a:defRPr/>
            </a:lvl3pPr>
            <a:lvl4pPr marL="1714500" indent="-342900">
              <a:buClr>
                <a:schemeClr val="accent1"/>
              </a:buClr>
              <a:buFont typeface="+mj-lt"/>
              <a:buAutoNum type="arabicPeriod"/>
              <a:defRPr/>
            </a:lvl4pPr>
            <a:lvl5pPr marL="2171700" indent="-342900">
              <a:buClr>
                <a:schemeClr val="accent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  <a:p>
            <a:pPr lvl="0"/>
            <a:r>
              <a:rPr lang="en-US"/>
              <a:t>Agenda Item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3D302-1DCB-2744-A210-8735B75942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2331" y="6179695"/>
            <a:ext cx="1089020" cy="1568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C6287A-F734-C74D-8172-D61A13C686A0}"/>
              </a:ext>
            </a:extLst>
          </p:cNvPr>
          <p:cNvSpPr/>
          <p:nvPr userDrawn="1"/>
        </p:nvSpPr>
        <p:spPr>
          <a:xfrm>
            <a:off x="10515602" y="0"/>
            <a:ext cx="1676399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b="0" i="0">
              <a:latin typeface="Muli Regular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8B15EA-826E-B84A-B824-E0DB464C50C6}"/>
              </a:ext>
            </a:extLst>
          </p:cNvPr>
          <p:cNvGrpSpPr/>
          <p:nvPr userDrawn="1"/>
        </p:nvGrpSpPr>
        <p:grpSpPr>
          <a:xfrm rot="5400000">
            <a:off x="1982262" y="-1982264"/>
            <a:ext cx="363634" cy="4328162"/>
            <a:chOff x="817880" y="987246"/>
            <a:chExt cx="363634" cy="432816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C22CDF-7DE0-AF48-9B05-6986DD3D974C}"/>
                </a:ext>
              </a:extLst>
            </p:cNvPr>
            <p:cNvSpPr/>
            <p:nvPr userDrawn="1"/>
          </p:nvSpPr>
          <p:spPr>
            <a:xfrm>
              <a:off x="817880" y="1041865"/>
              <a:ext cx="363634" cy="4273543"/>
            </a:xfrm>
            <a:prstGeom prst="rect">
              <a:avLst/>
            </a:prstGeom>
            <a:solidFill>
              <a:srgbClr val="084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C6D4599-7D9B-3F45-925E-AEC3038805B8}"/>
                </a:ext>
              </a:extLst>
            </p:cNvPr>
            <p:cNvSpPr/>
            <p:nvPr userDrawn="1"/>
          </p:nvSpPr>
          <p:spPr>
            <a:xfrm>
              <a:off x="817880" y="1041866"/>
              <a:ext cx="363634" cy="3430546"/>
            </a:xfrm>
            <a:prstGeom prst="rect">
              <a:avLst/>
            </a:prstGeom>
            <a:solidFill>
              <a:srgbClr val="0072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265227-0106-AD4F-96A7-FFEFB2347C5D}"/>
                </a:ext>
              </a:extLst>
            </p:cNvPr>
            <p:cNvSpPr/>
            <p:nvPr userDrawn="1"/>
          </p:nvSpPr>
          <p:spPr>
            <a:xfrm>
              <a:off x="817880" y="1041866"/>
              <a:ext cx="363634" cy="30412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13AF9F6-B0C5-5E4F-8836-58D23D2323D8}"/>
                </a:ext>
              </a:extLst>
            </p:cNvPr>
            <p:cNvSpPr/>
            <p:nvPr userDrawn="1"/>
          </p:nvSpPr>
          <p:spPr>
            <a:xfrm>
              <a:off x="817880" y="987246"/>
              <a:ext cx="363634" cy="27065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514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790ACE-412D-8146-9EDB-E2318147E8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28160" y="0"/>
            <a:ext cx="6802582" cy="6858000"/>
          </a:xfrm>
          <a:solidFill>
            <a:schemeClr val="bg2"/>
          </a:solidFill>
        </p:spPr>
        <p:txBody>
          <a:bodyPr anchor="ctr"/>
          <a:lstStyle>
            <a:lvl1pPr algn="ctr">
              <a:defRPr sz="20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C823232-BB25-DB47-AF2C-34AE6C54F777}"/>
              </a:ext>
            </a:extLst>
          </p:cNvPr>
          <p:cNvSpPr txBox="1">
            <a:spLocks/>
          </p:cNvSpPr>
          <p:nvPr userDrawn="1"/>
        </p:nvSpPr>
        <p:spPr>
          <a:xfrm>
            <a:off x="1181514" y="1041866"/>
            <a:ext cx="11010485" cy="4690872"/>
          </a:xfrm>
          <a:prstGeom prst="rect">
            <a:avLst/>
          </a:prstGeom>
          <a:solidFill>
            <a:schemeClr val="accent1"/>
          </a:solidFill>
        </p:spPr>
        <p:txBody>
          <a:bodyPr lIns="360000" tIns="360000" rIns="360000" bIns="360000" anchor="b" anchorCtr="0">
            <a:no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0" i="0" cap="none" spc="150" baseline="0">
                <a:solidFill>
                  <a:schemeClr val="bg1"/>
                </a:solidFill>
                <a:latin typeface="Montserrat" panose="02000505000000020004" pitchFamily="2" charset="77"/>
                <a:ea typeface="Muli Black" charset="0"/>
                <a:cs typeface="Muli Black" charset="0"/>
              </a:defRPr>
            </a:lvl1pPr>
            <a:lvl2pPr marL="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b="1" i="0" cap="all" spc="600" baseline="0">
                <a:latin typeface="Muli Black" charset="0"/>
                <a:ea typeface="Muli Black" charset="0"/>
                <a:cs typeface="Muli Black" charset="0"/>
              </a:defRPr>
            </a:lvl2pPr>
            <a:lvl3pPr marL="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 i="0" cap="all" spc="40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spc="100" baseline="0"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defTabSz="914400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000" b="0" i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400" b="0" i="0" u="none" strike="noStrike" kern="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3C3FE-0CF5-9F4C-B8D6-C0819A9F6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5282" y="2779320"/>
            <a:ext cx="4206240" cy="1828800"/>
          </a:xfrm>
        </p:spPr>
        <p:txBody>
          <a:bodyPr lIns="0" tIns="0" rIns="0" bIns="0" anchor="b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4400" b="1" i="0" kern="1200" cap="none" spc="0" baseline="0" dirty="0">
                <a:solidFill>
                  <a:schemeClr val="bg1"/>
                </a:solidFill>
                <a:latin typeface="Montserrat" panose="02000505000000020004" pitchFamily="2" charset="77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New Section Divider Slide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A32E0-75EC-4F48-BB7F-048DECBB06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735282" y="4240536"/>
            <a:ext cx="4206240" cy="914400"/>
          </a:xfrm>
        </p:spPr>
        <p:txBody>
          <a:bodyPr lIns="0" tIns="0" rIns="0" bIns="0" anchor="b"/>
          <a:lstStyle>
            <a:lvl1pPr marL="0" marR="0" indent="0" algn="l" defTabSz="91442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Details here as needed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6F5D53C-11BE-5B45-AE78-A0FD056D8EEF}"/>
              </a:ext>
            </a:extLst>
          </p:cNvPr>
          <p:cNvGrpSpPr/>
          <p:nvPr userDrawn="1"/>
        </p:nvGrpSpPr>
        <p:grpSpPr>
          <a:xfrm>
            <a:off x="817880" y="1041865"/>
            <a:ext cx="363634" cy="4690863"/>
            <a:chOff x="817880" y="1041865"/>
            <a:chExt cx="363634" cy="469086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1571E6C-C0A0-4B42-BB50-CF0E8B08F31D}"/>
                </a:ext>
              </a:extLst>
            </p:cNvPr>
            <p:cNvSpPr/>
            <p:nvPr userDrawn="1"/>
          </p:nvSpPr>
          <p:spPr>
            <a:xfrm>
              <a:off x="817880" y="1041865"/>
              <a:ext cx="363634" cy="4690863"/>
            </a:xfrm>
            <a:prstGeom prst="rect">
              <a:avLst/>
            </a:prstGeom>
            <a:solidFill>
              <a:srgbClr val="084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C6C4A9-C0E3-3F4B-9764-96E15E7E73D4}"/>
                </a:ext>
              </a:extLst>
            </p:cNvPr>
            <p:cNvSpPr/>
            <p:nvPr userDrawn="1"/>
          </p:nvSpPr>
          <p:spPr>
            <a:xfrm>
              <a:off x="817880" y="1041866"/>
              <a:ext cx="363634" cy="3430546"/>
            </a:xfrm>
            <a:prstGeom prst="rect">
              <a:avLst/>
            </a:prstGeom>
            <a:solidFill>
              <a:srgbClr val="0072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DB50C16-22CB-2447-980E-781C58C906B6}"/>
                </a:ext>
              </a:extLst>
            </p:cNvPr>
            <p:cNvSpPr/>
            <p:nvPr userDrawn="1"/>
          </p:nvSpPr>
          <p:spPr>
            <a:xfrm>
              <a:off x="817880" y="1041866"/>
              <a:ext cx="363634" cy="30412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3E6B388-18E8-6E43-9912-64FD8489D78E}"/>
                </a:ext>
              </a:extLst>
            </p:cNvPr>
            <p:cNvSpPr/>
            <p:nvPr userDrawn="1"/>
          </p:nvSpPr>
          <p:spPr>
            <a:xfrm>
              <a:off x="817880" y="1041866"/>
              <a:ext cx="363634" cy="265194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4">
            <a:extLst>
              <a:ext uri="{FF2B5EF4-FFF2-40B4-BE49-F238E27FC236}">
                <a16:creationId xmlns:a16="http://schemas.microsoft.com/office/drawing/2014/main" id="{89D28B03-DF0F-2248-82A9-34A74BE17C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2331" y="6179695"/>
            <a:ext cx="1089020" cy="1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5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1-Up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DEB658-0A78-4B40-A96C-D984B035E097}"/>
              </a:ext>
            </a:extLst>
          </p:cNvPr>
          <p:cNvSpPr txBox="1">
            <a:spLocks/>
          </p:cNvSpPr>
          <p:nvPr userDrawn="1"/>
        </p:nvSpPr>
        <p:spPr>
          <a:xfrm>
            <a:off x="850230" y="0"/>
            <a:ext cx="4114800" cy="6858000"/>
          </a:xfrm>
          <a:prstGeom prst="rect">
            <a:avLst/>
          </a:prstGeom>
          <a:solidFill>
            <a:schemeClr val="accent1"/>
          </a:solidFill>
        </p:spPr>
        <p:txBody>
          <a:bodyPr lIns="360000" tIns="360000" rIns="360000" bIns="36000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lang="en-US" sz="3600" b="1" i="0" kern="1200" cap="all" spc="150" baseline="0" dirty="0" smtClean="0">
                <a:solidFill>
                  <a:schemeClr val="bg1"/>
                </a:solidFill>
                <a:latin typeface="Muli Black" charset="0"/>
                <a:ea typeface="Muli Black" charset="0"/>
                <a:cs typeface="Muli Black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800" b="1" i="0" kern="1200" cap="all" spc="600" baseline="0" dirty="0" smtClean="0">
                <a:solidFill>
                  <a:schemeClr val="tx1"/>
                </a:solidFill>
                <a:latin typeface="Muli Black" charset="0"/>
                <a:ea typeface="Muli Black" charset="0"/>
                <a:cs typeface="Muli Black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lang="en-US" sz="1400" b="0" i="0" kern="1200" cap="all" spc="400" baseline="0" dirty="0" smtClean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kern="1200" spc="100" baseline="0">
                <a:solidFill>
                  <a:schemeClr val="tx1"/>
                </a:solidFill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/>
              <a:buNone/>
              <a:defRPr lang="en-US" sz="1000" b="0" i="0" kern="1200" dirty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0" cap="none">
              <a:latin typeface="Montserrat" panose="02000505000000020004" pitchFamily="2" charset="77"/>
            </a:endParaRP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790ACE-412D-8146-9EDB-E2318147E8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50230" y="1041867"/>
            <a:ext cx="4114800" cy="4127440"/>
          </a:xfrm>
          <a:solidFill>
            <a:schemeClr val="bg2"/>
          </a:solidFill>
        </p:spPr>
        <p:txBody>
          <a:bodyPr anchor="ctr"/>
          <a:lstStyle>
            <a:lvl1pPr algn="ctr">
              <a:defRPr sz="20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3C3FE-0CF5-9F4C-B8D6-C0819A9F6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1604" y="1407626"/>
            <a:ext cx="5520166" cy="585765"/>
          </a:xfrm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4400" b="1" i="0" kern="1200" cap="none" spc="0" baseline="0" dirty="0">
                <a:solidFill>
                  <a:schemeClr val="accent1"/>
                </a:solidFill>
                <a:latin typeface="Montserrat" panose="02000505000000020004" pitchFamily="2" charset="77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Full Name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A32E0-75EC-4F48-BB7F-048DECBB06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821604" y="2325050"/>
            <a:ext cx="5520166" cy="390718"/>
          </a:xfrm>
        </p:spPr>
        <p:txBody>
          <a:bodyPr lIns="0" tIns="0" rIns="0" bIns="0"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1" i="0" kern="1200" cap="none" spc="0" baseline="0" dirty="0" smtClean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8023A4A-2A49-9E4A-8655-E25DD05F85CF}"/>
              </a:ext>
            </a:extLst>
          </p:cNvPr>
          <p:cNvSpPr txBox="1">
            <a:spLocks/>
          </p:cNvSpPr>
          <p:nvPr userDrawn="1"/>
        </p:nvSpPr>
        <p:spPr>
          <a:xfrm>
            <a:off x="850231" y="5169307"/>
            <a:ext cx="4114800" cy="338328"/>
          </a:xfrm>
          <a:prstGeom prst="rect">
            <a:avLst/>
          </a:prstGeom>
          <a:solidFill>
            <a:schemeClr val="accent2"/>
          </a:solidFill>
        </p:spPr>
        <p:txBody>
          <a:bodyPr lIns="360000" tIns="360000" rIns="360000" bIns="360000" anchor="b" anchorCtr="0">
            <a:no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0" i="0" cap="none" spc="150" baseline="0">
                <a:solidFill>
                  <a:schemeClr val="bg1"/>
                </a:solidFill>
                <a:latin typeface="Montserrat" panose="02000505000000020004" pitchFamily="2" charset="77"/>
                <a:ea typeface="Muli Black" charset="0"/>
                <a:cs typeface="Muli Black" charset="0"/>
              </a:defRPr>
            </a:lvl1pPr>
            <a:lvl2pPr marL="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b="1" i="0" cap="all" spc="600" baseline="0">
                <a:latin typeface="Muli Black" charset="0"/>
                <a:ea typeface="Muli Black" charset="0"/>
                <a:cs typeface="Muli Black" charset="0"/>
              </a:defRPr>
            </a:lvl2pPr>
            <a:lvl3pPr marL="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 i="0" cap="all" spc="40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spc="100" baseline="0"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defTabSz="914400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000" b="0" i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400" b="0" i="0" u="none" strike="noStrike" kern="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77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502C8A0-A181-1949-BBA2-AA57919C8C8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821604" y="2910227"/>
            <a:ext cx="5520166" cy="2259079"/>
          </a:xfrm>
        </p:spPr>
        <p:txBody>
          <a:bodyPr lIns="0" tIns="0" rIns="0" bIns="0"/>
          <a:lstStyle>
            <a:lvl1pPr marL="320040" marR="0" indent="-32004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9241"/>
              </a:buClr>
              <a:buSzTx/>
              <a:buFont typeface="Arial" panose="020B0604020202020204" pitchFamily="34" charset="0"/>
              <a:buChar char="•"/>
              <a:tabLst/>
              <a:defRPr lang="en-US" sz="2000" b="0" i="0" kern="1200" cap="none" spc="0" baseline="0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Details</a:t>
            </a:r>
          </a:p>
          <a:p>
            <a:pPr lvl="0"/>
            <a:r>
              <a:rPr lang="en-US"/>
              <a:t>Details</a:t>
            </a:r>
          </a:p>
          <a:p>
            <a:pPr lvl="0"/>
            <a:r>
              <a:rPr lang="en-US"/>
              <a:t>Details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E01CD9-6E23-AC4E-89AC-FA91CD45C2EA}"/>
              </a:ext>
            </a:extLst>
          </p:cNvPr>
          <p:cNvSpPr/>
          <p:nvPr userDrawn="1"/>
        </p:nvSpPr>
        <p:spPr>
          <a:xfrm rot="5400000">
            <a:off x="2725813" y="3285198"/>
            <a:ext cx="363634" cy="4114800"/>
          </a:xfrm>
          <a:prstGeom prst="rect">
            <a:avLst/>
          </a:prstGeom>
          <a:solidFill>
            <a:srgbClr val="084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5871D3-35FA-104D-AAD4-6D42D7BD2A87}"/>
              </a:ext>
            </a:extLst>
          </p:cNvPr>
          <p:cNvSpPr/>
          <p:nvPr userDrawn="1"/>
        </p:nvSpPr>
        <p:spPr>
          <a:xfrm rot="5400000">
            <a:off x="3106555" y="3665938"/>
            <a:ext cx="363634" cy="3353317"/>
          </a:xfrm>
          <a:prstGeom prst="rect">
            <a:avLst/>
          </a:prstGeom>
          <a:solidFill>
            <a:srgbClr val="0072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6825D6-18C6-984A-8240-1C0B204EE6FF}"/>
              </a:ext>
            </a:extLst>
          </p:cNvPr>
          <p:cNvSpPr/>
          <p:nvPr userDrawn="1"/>
        </p:nvSpPr>
        <p:spPr>
          <a:xfrm rot="5400000">
            <a:off x="3301204" y="3860588"/>
            <a:ext cx="363634" cy="29640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6DB6A8-AEAE-0745-96B0-0AA07D04AFB2}"/>
              </a:ext>
            </a:extLst>
          </p:cNvPr>
          <p:cNvSpPr/>
          <p:nvPr userDrawn="1"/>
        </p:nvSpPr>
        <p:spPr>
          <a:xfrm rot="5400000">
            <a:off x="3495854" y="4055237"/>
            <a:ext cx="363634" cy="2574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>
            <a:extLst>
              <a:ext uri="{FF2B5EF4-FFF2-40B4-BE49-F238E27FC236}">
                <a16:creationId xmlns:a16="http://schemas.microsoft.com/office/drawing/2014/main" id="{8BEAEC44-8AE9-F549-A7B8-46843142CF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01291" y="6179695"/>
            <a:ext cx="1089020" cy="1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8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790ACE-412D-8146-9EDB-E2318147E8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1" y="1041866"/>
            <a:ext cx="4693920" cy="4694615"/>
          </a:xfrm>
          <a:solidFill>
            <a:schemeClr val="bg2"/>
          </a:solidFill>
        </p:spPr>
        <p:txBody>
          <a:bodyPr anchor="ctr"/>
          <a:lstStyle>
            <a:lvl1pPr algn="ctr">
              <a:defRPr sz="20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C823232-BB25-DB47-AF2C-34AE6C54F777}"/>
              </a:ext>
            </a:extLst>
          </p:cNvPr>
          <p:cNvSpPr txBox="1">
            <a:spLocks/>
          </p:cNvSpPr>
          <p:nvPr userDrawn="1"/>
        </p:nvSpPr>
        <p:spPr>
          <a:xfrm>
            <a:off x="6437086" y="1041866"/>
            <a:ext cx="4914486" cy="4690872"/>
          </a:xfrm>
          <a:prstGeom prst="rect">
            <a:avLst/>
          </a:prstGeom>
          <a:solidFill>
            <a:schemeClr val="accent1"/>
          </a:solidFill>
        </p:spPr>
        <p:txBody>
          <a:bodyPr lIns="360000" tIns="360000" rIns="360000" bIns="360000" anchor="b" anchorCtr="0">
            <a:no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0" i="0" cap="none" spc="150" baseline="0">
                <a:solidFill>
                  <a:schemeClr val="bg1"/>
                </a:solidFill>
                <a:latin typeface="Montserrat" panose="02000505000000020004" pitchFamily="2" charset="77"/>
                <a:ea typeface="Muli Black" charset="0"/>
                <a:cs typeface="Muli Black" charset="0"/>
              </a:defRPr>
            </a:lvl1pPr>
            <a:lvl2pPr marL="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b="1" i="0" cap="all" spc="600" baseline="0">
                <a:latin typeface="Muli Black" charset="0"/>
                <a:ea typeface="Muli Black" charset="0"/>
                <a:cs typeface="Muli Black" charset="0"/>
              </a:defRPr>
            </a:lvl2pPr>
            <a:lvl3pPr marL="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 i="0" cap="all" spc="40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spc="100" baseline="0"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defTabSz="914400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000" b="0" i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400" b="0" i="0" u="none" strike="noStrike" kern="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3C3FE-0CF5-9F4C-B8D6-C0819A9F6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045" y="1744908"/>
            <a:ext cx="4295527" cy="1336495"/>
          </a:xfrm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4400" b="1" i="0" kern="1200" cap="none" spc="0" baseline="0" dirty="0">
                <a:solidFill>
                  <a:schemeClr val="bg1"/>
                </a:solidFill>
                <a:latin typeface="Montserrat" panose="02000505000000020004" pitchFamily="2" charset="77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Speaker</a:t>
            </a:r>
            <a:br>
              <a:rPr lang="en-US"/>
            </a:br>
            <a:r>
              <a:rPr lang="en-US"/>
              <a:t>Full Name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A32E0-75EC-4F48-BB7F-048DECBB06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056045" y="3285170"/>
            <a:ext cx="4295527" cy="911049"/>
          </a:xfrm>
        </p:spPr>
        <p:txBody>
          <a:bodyPr lIns="0" tIns="0" rIns="0" bIns="0"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Title Here</a:t>
            </a:r>
          </a:p>
          <a:p>
            <a:pPr lvl="0"/>
            <a:r>
              <a:rPr lang="en-US"/>
              <a:t>Department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AFC4D2A-B5E1-7440-B027-197180C5BC59}"/>
              </a:ext>
            </a:extLst>
          </p:cNvPr>
          <p:cNvGrpSpPr/>
          <p:nvPr userDrawn="1"/>
        </p:nvGrpSpPr>
        <p:grpSpPr>
          <a:xfrm>
            <a:off x="6084726" y="1041865"/>
            <a:ext cx="363634" cy="4690863"/>
            <a:chOff x="817880" y="1041865"/>
            <a:chExt cx="363634" cy="46908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535013-2F6F-C844-AD2B-FA029E299113}"/>
                </a:ext>
              </a:extLst>
            </p:cNvPr>
            <p:cNvSpPr/>
            <p:nvPr userDrawn="1"/>
          </p:nvSpPr>
          <p:spPr>
            <a:xfrm>
              <a:off x="817880" y="1041865"/>
              <a:ext cx="363634" cy="4690863"/>
            </a:xfrm>
            <a:prstGeom prst="rect">
              <a:avLst/>
            </a:prstGeom>
            <a:solidFill>
              <a:srgbClr val="084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61D5B1A-4B4B-B940-A58E-1F40802BD604}"/>
                </a:ext>
              </a:extLst>
            </p:cNvPr>
            <p:cNvSpPr/>
            <p:nvPr userDrawn="1"/>
          </p:nvSpPr>
          <p:spPr>
            <a:xfrm>
              <a:off x="817880" y="1041866"/>
              <a:ext cx="363634" cy="3430546"/>
            </a:xfrm>
            <a:prstGeom prst="rect">
              <a:avLst/>
            </a:prstGeom>
            <a:solidFill>
              <a:srgbClr val="0072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38CBD0-1A59-524B-8975-BC24CB5B0C2F}"/>
                </a:ext>
              </a:extLst>
            </p:cNvPr>
            <p:cNvSpPr/>
            <p:nvPr userDrawn="1"/>
          </p:nvSpPr>
          <p:spPr>
            <a:xfrm>
              <a:off x="817880" y="1041866"/>
              <a:ext cx="363634" cy="304124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E26CA4A-B0DC-174B-82BB-C38E057B9288}"/>
                </a:ext>
              </a:extLst>
            </p:cNvPr>
            <p:cNvSpPr/>
            <p:nvPr userDrawn="1"/>
          </p:nvSpPr>
          <p:spPr>
            <a:xfrm>
              <a:off x="817880" y="1041866"/>
              <a:ext cx="363634" cy="265194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9292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6DA6AC12-7838-A244-927C-C713FB2F0DA8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2573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801" b="0" i="0">
                <a:solidFill>
                  <a:schemeClr val="lt1"/>
                </a:solidFill>
                <a:latin typeface="Muli Regular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790ACE-412D-8146-9EDB-E2318147E8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2" y="1639577"/>
            <a:ext cx="3053276" cy="3005575"/>
          </a:xfrm>
          <a:solidFill>
            <a:schemeClr val="bg2"/>
          </a:solidFill>
        </p:spPr>
        <p:txBody>
          <a:bodyPr anchor="ctr"/>
          <a:lstStyle>
            <a:lvl1pPr algn="ctr">
              <a:defRPr sz="20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3C3FE-0CF5-9F4C-B8D6-C0819A9F6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85801"/>
            <a:ext cx="10515599" cy="612648"/>
          </a:xfrm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4400" b="1" i="0" kern="1200" cap="none" spc="0" baseline="0" dirty="0">
                <a:solidFill>
                  <a:schemeClr val="accent1"/>
                </a:solidFill>
                <a:latin typeface="Montserrat" panose="02000505000000020004" pitchFamily="2" charset="77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Our Team 3-Up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A32E0-75EC-4F48-BB7F-048DECBB06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1" y="4885696"/>
            <a:ext cx="3053277" cy="374906"/>
          </a:xfrm>
        </p:spPr>
        <p:txBody>
          <a:bodyPr lIns="0" tIns="0" rIns="0" bIns="0"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000" b="1" i="0" kern="1200" cap="none" spc="0" baseline="0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Full Name Here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2EE7D9-8216-D74E-82C6-2EF2A95F21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24584" y="1639577"/>
            <a:ext cx="3053276" cy="3005575"/>
          </a:xfrm>
          <a:solidFill>
            <a:schemeClr val="bg2"/>
          </a:solidFill>
        </p:spPr>
        <p:txBody>
          <a:bodyPr anchor="ctr"/>
          <a:lstStyle>
            <a:lvl1pPr algn="ctr">
              <a:defRPr sz="20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182A5505-8528-D34D-A047-7396AF2133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10965" y="1639577"/>
            <a:ext cx="3053276" cy="3005575"/>
          </a:xfrm>
          <a:solidFill>
            <a:schemeClr val="bg2"/>
          </a:solidFill>
        </p:spPr>
        <p:txBody>
          <a:bodyPr anchor="ctr"/>
          <a:lstStyle>
            <a:lvl1pPr algn="ctr">
              <a:defRPr sz="20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62E877A-939A-A141-9964-3754221A1A2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1" y="5278888"/>
            <a:ext cx="3053277" cy="576074"/>
          </a:xfrm>
        </p:spPr>
        <p:txBody>
          <a:bodyPr lIns="0" tIns="0" rIns="0" bIns="0"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1600" b="0" i="0" kern="1200" cap="none" spc="0" baseline="0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Job Title, Description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6C71E07-3102-1141-B2F6-7483A065FE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424585" y="4885696"/>
            <a:ext cx="3053276" cy="374906"/>
          </a:xfrm>
        </p:spPr>
        <p:txBody>
          <a:bodyPr lIns="0" tIns="0" rIns="0" bIns="0"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000" b="1" i="0" kern="1200" cap="none" spc="0" baseline="0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Full Name Here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580E489-61E9-0146-890F-8C9778FA50C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424585" y="5278888"/>
            <a:ext cx="3053276" cy="576074"/>
          </a:xfrm>
        </p:spPr>
        <p:txBody>
          <a:bodyPr lIns="0" tIns="0" rIns="0" bIns="0"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1600" b="0" i="0" kern="1200" cap="none" spc="0" baseline="0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Job Title, Description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3A167D61-19C9-ED40-AFAE-335183A96D81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8010966" y="4885696"/>
            <a:ext cx="3053276" cy="374906"/>
          </a:xfrm>
        </p:spPr>
        <p:txBody>
          <a:bodyPr lIns="0" tIns="0" rIns="0" bIns="0"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000" b="1" i="0" kern="1200" cap="none" spc="0" baseline="0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Full Name Here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23BAF300-6A9C-9E49-A6A9-8BE9E9154BF0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010966" y="5278888"/>
            <a:ext cx="3053276" cy="576074"/>
          </a:xfrm>
        </p:spPr>
        <p:txBody>
          <a:bodyPr lIns="0" tIns="0" rIns="0" bIns="0"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1600" b="0" i="0" kern="1200" cap="none" spc="0" baseline="0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Job Title, Description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A96D82C3-E389-4D44-A54C-10832CEB57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2331" y="6179695"/>
            <a:ext cx="1089020" cy="1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4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69B8504F-F9B1-4641-BE05-BEBBCF1F83C6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12192000" cy="257300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lvl="0" algn="ctr">
              <a:defRPr sz="1801" b="0" i="0">
                <a:solidFill>
                  <a:schemeClr val="lt1"/>
                </a:solidFill>
                <a:latin typeface="Muli Regular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lvl="0"/>
            <a:endParaRPr lang="en-US" noProof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790ACE-412D-8146-9EDB-E2318147E8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8202" y="1631169"/>
            <a:ext cx="1889728" cy="2252230"/>
          </a:xfrm>
          <a:solidFill>
            <a:schemeClr val="bg2"/>
          </a:solidFill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A3C3FE-0CF5-9F4C-B8D6-C0819A9F60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685801"/>
            <a:ext cx="10515599" cy="612648"/>
          </a:xfrm>
        </p:spPr>
        <p:txBody>
          <a:bodyPr lIns="0" tIns="0" rIns="0" bIns="0" anchor="t"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4400" b="1" i="0" kern="1200" cap="none" spc="0" baseline="0" dirty="0">
                <a:solidFill>
                  <a:schemeClr val="accent1"/>
                </a:solidFill>
                <a:latin typeface="Montserrat" panose="02000505000000020004" pitchFamily="2" charset="77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Our Team 5-Up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A32E0-75EC-4F48-BB7F-048DECBB06F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1" y="4121141"/>
            <a:ext cx="1889729" cy="697748"/>
          </a:xfrm>
        </p:spPr>
        <p:txBody>
          <a:bodyPr lIns="0" tIns="0" rIns="0" bIns="0"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000" b="1" i="0" kern="1200" cap="none" spc="0" baseline="0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Full Name Goes Here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DD2EE7D9-8216-D74E-82C6-2EF2A95F21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94669" y="1631169"/>
            <a:ext cx="1889728" cy="2252230"/>
          </a:xfrm>
          <a:solidFill>
            <a:schemeClr val="bg2"/>
          </a:solidFill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182A5505-8528-D34D-A047-7396AF21334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51136" y="1631169"/>
            <a:ext cx="1889728" cy="2252230"/>
          </a:xfrm>
          <a:solidFill>
            <a:schemeClr val="bg2"/>
          </a:solidFill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62E877A-939A-A141-9964-3754221A1A2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201" y="4859002"/>
            <a:ext cx="1889729" cy="941096"/>
          </a:xfrm>
        </p:spPr>
        <p:txBody>
          <a:bodyPr lIns="0" tIns="0" rIns="0" bIns="0"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1400" b="0" i="0" kern="1200" cap="none" spc="0" baseline="0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Job Title, Description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4500A65-4775-284C-8FE5-ACFBE70874A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307603" y="1631169"/>
            <a:ext cx="1889728" cy="2252230"/>
          </a:xfrm>
          <a:solidFill>
            <a:schemeClr val="bg2"/>
          </a:solidFill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E941D4B3-995F-7440-B7AF-9A8DF06C32A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464072" y="1631169"/>
            <a:ext cx="1889728" cy="2252230"/>
          </a:xfrm>
          <a:solidFill>
            <a:schemeClr val="bg2"/>
          </a:solidFill>
        </p:spPr>
        <p:txBody>
          <a:bodyPr anchor="ctr"/>
          <a:lstStyle>
            <a:lvl1pPr algn="ctr">
              <a:defRPr sz="1600"/>
            </a:lvl1pPr>
          </a:lstStyle>
          <a:p>
            <a:r>
              <a:rPr lang="en-US"/>
              <a:t>Insert Photo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A1BEBC9A-95F6-2F48-8934-6E790DF21E1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994668" y="4121141"/>
            <a:ext cx="1889729" cy="697748"/>
          </a:xfrm>
        </p:spPr>
        <p:txBody>
          <a:bodyPr lIns="0" tIns="0" rIns="0" bIns="0"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000" b="1" i="0" kern="1200" cap="none" spc="0" baseline="0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Full Name Goes Here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4DCD708-E337-DE44-88E0-43BC4F75871F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2994668" y="4859002"/>
            <a:ext cx="1889729" cy="941096"/>
          </a:xfrm>
        </p:spPr>
        <p:txBody>
          <a:bodyPr lIns="0" tIns="0" rIns="0" bIns="0"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1400" b="0" i="0" kern="1200" cap="none" spc="0" baseline="0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Job Title, Description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EDB1F42D-EAC5-B740-8628-471D493E0AA3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151135" y="4121141"/>
            <a:ext cx="1889729" cy="697748"/>
          </a:xfrm>
        </p:spPr>
        <p:txBody>
          <a:bodyPr lIns="0" tIns="0" rIns="0" bIns="0"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000" b="1" i="0" kern="1200" cap="none" spc="0" baseline="0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Full Name Goes Here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2D368C90-8918-F448-8EB7-3D17F5B0792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151135" y="4859002"/>
            <a:ext cx="1889729" cy="941096"/>
          </a:xfrm>
        </p:spPr>
        <p:txBody>
          <a:bodyPr lIns="0" tIns="0" rIns="0" bIns="0"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1400" b="0" i="0" kern="1200" cap="none" spc="0" baseline="0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Job Title, Description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C6090D9F-2357-1A4C-B5E6-336EC71823C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7307602" y="4121141"/>
            <a:ext cx="1889729" cy="697748"/>
          </a:xfrm>
        </p:spPr>
        <p:txBody>
          <a:bodyPr lIns="0" tIns="0" rIns="0" bIns="0"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000" b="1" i="0" kern="1200" cap="none" spc="0" baseline="0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Full Name Goes Here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7FA4DAAE-90AF-8F4F-A825-6D9CF6579601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7307602" y="4859002"/>
            <a:ext cx="1889729" cy="941096"/>
          </a:xfrm>
        </p:spPr>
        <p:txBody>
          <a:bodyPr lIns="0" tIns="0" rIns="0" bIns="0"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1400" b="0" i="0" kern="1200" cap="none" spc="0" baseline="0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Job Title, Description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CD5A6B4A-DEE1-EC43-BBB8-B9DF009DEBF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464071" y="4121141"/>
            <a:ext cx="1889729" cy="697748"/>
          </a:xfrm>
        </p:spPr>
        <p:txBody>
          <a:bodyPr lIns="0" tIns="0" rIns="0" bIns="0"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000" b="1" i="0" kern="1200" cap="none" spc="0" baseline="0" dirty="0" smtClean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Full Name Goes Here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7F1A468-9B33-9E48-81EF-323F34B5E283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464071" y="4859002"/>
            <a:ext cx="1889729" cy="941096"/>
          </a:xfrm>
        </p:spPr>
        <p:txBody>
          <a:bodyPr lIns="0" tIns="0" rIns="0" bIns="0"/>
          <a:lstStyle>
            <a:lvl1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1400" b="0" i="0" kern="1200" cap="none" spc="0" baseline="0" dirty="0" smtClean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/>
              <a:t>Job Title, Description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B2F5C794-EF20-7E40-BA79-9E3EB401A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42331" y="6179695"/>
            <a:ext cx="1089020" cy="15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37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CE1A3E-034F-1845-BADA-50916D6F8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800"/>
            <a:ext cx="10515600" cy="6903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329C5-FAC2-1743-A054-973226F3A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29628"/>
            <a:ext cx="10515600" cy="43400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343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3" r:id="rId4"/>
    <p:sldLayoutId id="2147483671" r:id="rId5"/>
    <p:sldLayoutId id="2147483666" r:id="rId6"/>
    <p:sldLayoutId id="2147483664" r:id="rId7"/>
    <p:sldLayoutId id="2147483667" r:id="rId8"/>
    <p:sldLayoutId id="2147483668" r:id="rId9"/>
    <p:sldLayoutId id="2147483672" r:id="rId10"/>
    <p:sldLayoutId id="2147483670" r:id="rId11"/>
    <p:sldLayoutId id="2147483655" r:id="rId12"/>
    <p:sldLayoutId id="2147483662" r:id="rId13"/>
    <p:sldLayoutId id="2147483660" r:id="rId14"/>
    <p:sldLayoutId id="2147483674" r:id="rId15"/>
    <p:sldLayoutId id="214748367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Montserrat" panose="02000505000000020004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20040" indent="-32004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640080" indent="-32004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5840" indent="-32004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005840" indent="-32004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7152" userDrawn="1">
          <p15:clr>
            <a:srgbClr val="F26B43"/>
          </p15:clr>
        </p15:guide>
        <p15:guide id="3" pos="528" userDrawn="1">
          <p15:clr>
            <a:srgbClr val="F26B43"/>
          </p15:clr>
        </p15:guide>
        <p15:guide id="4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s://go.limeade.com/elements-of-care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DA7673-6000-46A0-8084-7BA84CCAA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282" y="1596190"/>
            <a:ext cx="6531264" cy="1828800"/>
          </a:xfrm>
        </p:spPr>
        <p:txBody>
          <a:bodyPr/>
          <a:lstStyle/>
          <a:p>
            <a:r>
              <a:rPr lang="en-US" dirty="0"/>
              <a:t>Fundamentals of Employee Well-Being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3AE4D-2AEA-42CA-8907-A24F7D802BD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 err="1"/>
              <a:t>TinyWebinar</a:t>
            </a:r>
            <a:endParaRPr lang="en-US" dirty="0"/>
          </a:p>
          <a:p>
            <a:r>
              <a:rPr lang="en-US" dirty="0"/>
              <a:t>September 23, 2021</a:t>
            </a:r>
          </a:p>
        </p:txBody>
      </p:sp>
      <p:pic>
        <p:nvPicPr>
          <p:cNvPr id="5" name="Picture Placeholder 4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CEE3858C-39A3-4480-B406-ACF892F05BE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9421" b="9421"/>
          <a:stretch>
            <a:fillRect/>
          </a:stretch>
        </p:blipFill>
        <p:spPr>
          <a:xfrm>
            <a:off x="8882840" y="1531818"/>
            <a:ext cx="2341419" cy="2341765"/>
          </a:xfr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5B994B7-919B-4E94-85E6-54E29AAA27B8}"/>
              </a:ext>
            </a:extLst>
          </p:cNvPr>
          <p:cNvSpPr txBox="1">
            <a:spLocks/>
          </p:cNvSpPr>
          <p:nvPr/>
        </p:nvSpPr>
        <p:spPr>
          <a:xfrm>
            <a:off x="8540825" y="3873583"/>
            <a:ext cx="3025450" cy="139268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marR="0" indent="0" algn="l" defTabSz="91442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0" marR="0" indent="0" algn="l" defTabSz="9144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241"/>
              </a:buClr>
              <a:buSzTx/>
              <a:buFont typeface="Arial" panose="020B0604020202020204" pitchFamily="34" charset="0"/>
              <a:buNone/>
              <a:tabLst/>
              <a:defRPr lang="en-US" sz="2400" b="0" i="0" kern="1200" cap="none" spc="0" baseline="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/>
              <a:t>Jessi Crast, PhD</a:t>
            </a:r>
          </a:p>
          <a:p>
            <a:pPr algn="ctr"/>
            <a:r>
              <a:rPr lang="en-US" dirty="0"/>
              <a:t>Researcher</a:t>
            </a:r>
          </a:p>
          <a:p>
            <a:pPr algn="ctr"/>
            <a:r>
              <a:rPr lang="en-US" dirty="0"/>
              <a:t>Limeade Institute</a:t>
            </a: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4870E3FF-3956-404C-8544-1087B10B6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35282" y="4770052"/>
            <a:ext cx="2286000" cy="32918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EAEBCEC-68B5-49A0-B4BE-541762C95742}"/>
              </a:ext>
            </a:extLst>
          </p:cNvPr>
          <p:cNvCxnSpPr>
            <a:cxnSpLocks/>
          </p:cNvCxnSpPr>
          <p:nvPr/>
        </p:nvCxnSpPr>
        <p:spPr>
          <a:xfrm>
            <a:off x="1735282" y="4466710"/>
            <a:ext cx="3624967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6DCE95B-D11D-46C1-BA3F-3711AE8DF599}"/>
              </a:ext>
            </a:extLst>
          </p:cNvPr>
          <p:cNvSpPr/>
          <p:nvPr/>
        </p:nvSpPr>
        <p:spPr>
          <a:xfrm>
            <a:off x="8395854" y="1316187"/>
            <a:ext cx="3325091" cy="4203964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82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B0B96-5A15-4504-9FD6-60B5BAAC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5799"/>
            <a:ext cx="10882745" cy="685800"/>
          </a:xfrm>
        </p:spPr>
        <p:txBody>
          <a:bodyPr/>
          <a:lstStyle/>
          <a:p>
            <a:r>
              <a:rPr lang="en-US" dirty="0"/>
              <a:t>Sources of Organizational Support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82144BE-65AC-4F70-BA65-B60074408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898" y="2482759"/>
            <a:ext cx="5640673" cy="2659375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B5D4D3AD-6D1E-4346-983B-2B62FD3F9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962" y="1744882"/>
            <a:ext cx="4025315" cy="413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20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D36D1D25-1B67-48C9-AAE2-50EAD4030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1723" y="0"/>
            <a:ext cx="11508553" cy="6876361"/>
          </a:xfrm>
        </p:spPr>
      </p:pic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0B04108-D323-4845-8960-B4848298C065}"/>
              </a:ext>
            </a:extLst>
          </p:cNvPr>
          <p:cNvSpPr txBox="1">
            <a:spLocks/>
          </p:cNvSpPr>
          <p:nvPr/>
        </p:nvSpPr>
        <p:spPr>
          <a:xfrm>
            <a:off x="11104880" y="6055360"/>
            <a:ext cx="515898" cy="387725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84AFF75-BD5D-E342-A9F1-12EC02DB40E0}" type="slidenum">
              <a:rPr lang="en-US" sz="1000" cap="all">
                <a:solidFill>
                  <a:prstClr val="black"/>
                </a:solidFill>
                <a:latin typeface="Montserrat" panose="02000505000000020004" pitchFamily="2" charset="77"/>
              </a:rPr>
              <a:pPr algn="r"/>
              <a:t>11</a:t>
            </a:fld>
            <a:endParaRPr lang="en-US" sz="1000" cap="all">
              <a:solidFill>
                <a:prstClr val="black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6374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E4CD1-0C91-4C4E-B6CD-4612F1960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5799"/>
            <a:ext cx="10910777" cy="685800"/>
          </a:xfrm>
        </p:spPr>
        <p:txBody>
          <a:bodyPr/>
          <a:lstStyle/>
          <a:p>
            <a:r>
              <a:rPr lang="en-US" dirty="0"/>
              <a:t>The Importance of Organizational Support for Well-Being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0B04108-D323-4845-8960-B4848298C065}"/>
              </a:ext>
            </a:extLst>
          </p:cNvPr>
          <p:cNvSpPr txBox="1">
            <a:spLocks/>
          </p:cNvSpPr>
          <p:nvPr/>
        </p:nvSpPr>
        <p:spPr>
          <a:xfrm>
            <a:off x="11104880" y="6055360"/>
            <a:ext cx="515898" cy="387725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84AFF75-BD5D-E342-A9F1-12EC02DB40E0}" type="slidenum">
              <a:rPr lang="en-US" sz="1000" cap="all">
                <a:solidFill>
                  <a:prstClr val="black"/>
                </a:solidFill>
                <a:latin typeface="Montserrat" panose="02000505000000020004" pitchFamily="2" charset="77"/>
              </a:rPr>
              <a:pPr algn="r"/>
              <a:t>12</a:t>
            </a:fld>
            <a:endParaRPr lang="en-US" sz="1000" cap="all">
              <a:solidFill>
                <a:prstClr val="black"/>
              </a:solidFill>
              <a:latin typeface="Montserrat" panose="02000505000000020004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07736-4B05-4977-86C3-234A89001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545" y="2169146"/>
            <a:ext cx="3733664" cy="372210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D229DD-EC36-4030-B8DF-5521635F55F3}"/>
              </a:ext>
            </a:extLst>
          </p:cNvPr>
          <p:cNvSpPr txBox="1">
            <a:spLocks/>
          </p:cNvSpPr>
          <p:nvPr/>
        </p:nvSpPr>
        <p:spPr>
          <a:xfrm>
            <a:off x="1562581" y="3047894"/>
            <a:ext cx="3467445" cy="13311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40080" marR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05840" marR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05840" marR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chemeClr val="accent3"/>
                </a:solidFill>
              </a:rPr>
              <a:t>It is all </a:t>
            </a:r>
          </a:p>
          <a:p>
            <a:pPr algn="ctr"/>
            <a:r>
              <a:rPr lang="en-US" sz="4000" dirty="0">
                <a:solidFill>
                  <a:schemeClr val="accent3"/>
                </a:solidFill>
              </a:rPr>
              <a:t>inter-related!</a:t>
            </a:r>
          </a:p>
        </p:txBody>
      </p:sp>
    </p:spTree>
    <p:extLst>
      <p:ext uri="{BB962C8B-B14F-4D97-AF65-F5344CB8AC3E}">
        <p14:creationId xmlns:p14="http://schemas.microsoft.com/office/powerpoint/2010/main" val="338618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935D78-861B-F845-B518-6E46348F1DF6}"/>
              </a:ext>
            </a:extLst>
          </p:cNvPr>
          <p:cNvGrpSpPr/>
          <p:nvPr/>
        </p:nvGrpSpPr>
        <p:grpSpPr>
          <a:xfrm>
            <a:off x="742950" y="1709535"/>
            <a:ext cx="3149649" cy="3996553"/>
            <a:chOff x="742950" y="1049775"/>
            <a:chExt cx="3460623" cy="3996553"/>
          </a:xfrm>
        </p:grpSpPr>
        <p:sp>
          <p:nvSpPr>
            <p:cNvPr id="12" name="Content Placeholder 2">
              <a:extLst>
                <a:ext uri="{FF2B5EF4-FFF2-40B4-BE49-F238E27FC236}">
                  <a16:creationId xmlns:a16="http://schemas.microsoft.com/office/drawing/2014/main" id="{2BB47AD4-FD81-F94F-8F1E-25992CB2C0D1}"/>
                </a:ext>
              </a:extLst>
            </p:cNvPr>
            <p:cNvSpPr txBox="1">
              <a:spLocks/>
            </p:cNvSpPr>
            <p:nvPr/>
          </p:nvSpPr>
          <p:spPr>
            <a:xfrm>
              <a:off x="742950" y="1049775"/>
              <a:ext cx="3460623" cy="3929063"/>
            </a:xfrm>
            <a:prstGeom prst="snip1Rect">
              <a:avLst/>
            </a:prstGeom>
            <a:solidFill>
              <a:schemeClr val="tx2"/>
            </a:solidFill>
            <a:ln>
              <a:noFill/>
            </a:ln>
          </p:spPr>
          <p:txBody>
            <a:bodyPr lIns="182880" tIns="0" rIns="18288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Montserrat" panose="02000505000000020004" pitchFamily="2" charset="77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Montserrat" panose="02000505000000020004" pitchFamily="2" charset="77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Montserrat" panose="02000505000000020004" pitchFamily="2" charset="77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Montserrat" panose="02000505000000020004" pitchFamily="2" charset="77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Montserrat" panose="02000505000000020004" pitchFamily="2" charset="77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000"/>
                </a:lnSpc>
              </a:pPr>
              <a:endPara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7B0519-C93B-D243-AAAC-CB9B0120F253}"/>
                </a:ext>
              </a:extLst>
            </p:cNvPr>
            <p:cNvSpPr/>
            <p:nvPr/>
          </p:nvSpPr>
          <p:spPr>
            <a:xfrm>
              <a:off x="960545" y="1181310"/>
              <a:ext cx="223170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b="1" spc="-15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99% </a:t>
              </a:r>
              <a:endParaRPr lang="en-US" sz="7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6" name="Title 2">
              <a:extLst>
                <a:ext uri="{FF2B5EF4-FFF2-40B4-BE49-F238E27FC236}">
                  <a16:creationId xmlns:a16="http://schemas.microsoft.com/office/drawing/2014/main" id="{07E96E2E-20BB-C44D-B07F-3DAB74BB95FD}"/>
                </a:ext>
              </a:extLst>
            </p:cNvPr>
            <p:cNvSpPr txBox="1">
              <a:spLocks/>
            </p:cNvSpPr>
            <p:nvPr/>
          </p:nvSpPr>
          <p:spPr>
            <a:xfrm>
              <a:off x="1051044" y="2607998"/>
              <a:ext cx="2851088" cy="243833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 spc="-150">
                  <a:solidFill>
                    <a:schemeClr val="tx1"/>
                  </a:solidFill>
                  <a:latin typeface="Rig Solid Bold Inline Solo" pitchFamily="2" charset="0"/>
                  <a:ea typeface="+mj-ea"/>
                  <a:cs typeface="+mj-cs"/>
                </a:defRPr>
              </a:lvl1pPr>
            </a:lstStyle>
            <a:p>
              <a:r>
                <a:rPr lang="en-US" sz="2400" b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who feel they have higher well-being and org support </a:t>
              </a:r>
              <a:r>
                <a:rPr lang="en-US" sz="2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recommend their company as great place to work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B2BF080-B63F-9C45-82DA-20F90CA82CE4}"/>
              </a:ext>
            </a:extLst>
          </p:cNvPr>
          <p:cNvSpPr txBox="1"/>
          <p:nvPr/>
        </p:nvSpPr>
        <p:spPr>
          <a:xfrm>
            <a:off x="6784852" y="6503310"/>
            <a:ext cx="540714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2015 &amp; 2016 Well-Being and Engagement Report – Quantum Workplace &amp; Limeade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B68EFBB-6759-914C-A981-5BF9ECC6C662}"/>
              </a:ext>
            </a:extLst>
          </p:cNvPr>
          <p:cNvGrpSpPr/>
          <p:nvPr/>
        </p:nvGrpSpPr>
        <p:grpSpPr>
          <a:xfrm>
            <a:off x="4481228" y="1717592"/>
            <a:ext cx="3011950" cy="3929063"/>
            <a:chOff x="4765734" y="1049775"/>
            <a:chExt cx="3011950" cy="3929063"/>
          </a:xfrm>
        </p:grpSpPr>
        <p:sp>
          <p:nvSpPr>
            <p:cNvPr id="20" name="Content Placeholder 2">
              <a:extLst>
                <a:ext uri="{FF2B5EF4-FFF2-40B4-BE49-F238E27FC236}">
                  <a16:creationId xmlns:a16="http://schemas.microsoft.com/office/drawing/2014/main" id="{C631B338-9B49-134A-A3F2-60F0172B48AA}"/>
                </a:ext>
              </a:extLst>
            </p:cNvPr>
            <p:cNvSpPr txBox="1">
              <a:spLocks/>
            </p:cNvSpPr>
            <p:nvPr/>
          </p:nvSpPr>
          <p:spPr>
            <a:xfrm>
              <a:off x="4765734" y="1049775"/>
              <a:ext cx="3005951" cy="3929063"/>
            </a:xfrm>
            <a:prstGeom prst="snip1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182880" tIns="0" rIns="18288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Montserrat" panose="02000505000000020004" pitchFamily="2" charset="77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Montserrat" panose="02000505000000020004" pitchFamily="2" charset="77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Montserrat" panose="02000505000000020004" pitchFamily="2" charset="77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Montserrat" panose="02000505000000020004" pitchFamily="2" charset="77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Montserrat" panose="02000505000000020004" pitchFamily="2" charset="77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000"/>
                </a:lnSpc>
              </a:pPr>
              <a:endPara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EA93426-3A90-3C44-9F67-97C8DB883F87}"/>
                </a:ext>
              </a:extLst>
            </p:cNvPr>
            <p:cNvSpPr/>
            <p:nvPr/>
          </p:nvSpPr>
          <p:spPr>
            <a:xfrm>
              <a:off x="4980616" y="1181310"/>
              <a:ext cx="223490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b="1" spc="-15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91% </a:t>
              </a:r>
              <a:endParaRPr lang="en-US" sz="7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5" name="Title 2">
              <a:extLst>
                <a:ext uri="{FF2B5EF4-FFF2-40B4-BE49-F238E27FC236}">
                  <a16:creationId xmlns:a16="http://schemas.microsoft.com/office/drawing/2014/main" id="{DCDD202E-AEDA-D945-A723-03E5EFFA229E}"/>
                </a:ext>
              </a:extLst>
            </p:cNvPr>
            <p:cNvSpPr txBox="1">
              <a:spLocks/>
            </p:cNvSpPr>
            <p:nvPr/>
          </p:nvSpPr>
          <p:spPr>
            <a:xfrm>
              <a:off x="5071115" y="2607998"/>
              <a:ext cx="2706569" cy="1817461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 spc="-150">
                  <a:solidFill>
                    <a:schemeClr val="tx1"/>
                  </a:solidFill>
                  <a:latin typeface="Rig Solid Bold Inline Solo" pitchFamily="2" charset="0"/>
                  <a:ea typeface="+mj-ea"/>
                  <a:cs typeface="+mj-cs"/>
                </a:defRPr>
              </a:lvl1pPr>
            </a:lstStyle>
            <a:p>
              <a:r>
                <a:rPr lang="en-US" sz="2400" b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employees with high well-being </a:t>
              </a:r>
              <a:br>
                <a:rPr lang="en-US" sz="2400" b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2400" b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and org support </a:t>
              </a:r>
              <a:br>
                <a:rPr lang="en-US" sz="2400" b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2400" b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are </a:t>
              </a:r>
              <a:r>
                <a:rPr lang="en-US" sz="2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less likely </a:t>
              </a:r>
              <a:br>
                <a:rPr lang="en-US" sz="2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sz="2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 leave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75A2C91-140F-8B4B-BFAE-F83FE2021A40}"/>
              </a:ext>
            </a:extLst>
          </p:cNvPr>
          <p:cNvGrpSpPr/>
          <p:nvPr/>
        </p:nvGrpSpPr>
        <p:grpSpPr>
          <a:xfrm>
            <a:off x="8081808" y="1709535"/>
            <a:ext cx="3149648" cy="3929063"/>
            <a:chOff x="8081807" y="1049775"/>
            <a:chExt cx="3367825" cy="3929063"/>
          </a:xfrm>
        </p:grpSpPr>
        <p:sp>
          <p:nvSpPr>
            <p:cNvPr id="23" name="Content Placeholder 2">
              <a:extLst>
                <a:ext uri="{FF2B5EF4-FFF2-40B4-BE49-F238E27FC236}">
                  <a16:creationId xmlns:a16="http://schemas.microsoft.com/office/drawing/2014/main" id="{BB06C532-6E81-1E4D-B250-C289FE9CB3A4}"/>
                </a:ext>
              </a:extLst>
            </p:cNvPr>
            <p:cNvSpPr txBox="1">
              <a:spLocks/>
            </p:cNvSpPr>
            <p:nvPr/>
          </p:nvSpPr>
          <p:spPr>
            <a:xfrm>
              <a:off x="8081807" y="1049775"/>
              <a:ext cx="3367825" cy="3929063"/>
            </a:xfrm>
            <a:prstGeom prst="snip1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182880" tIns="0" rIns="182880" bIns="0" anchor="ctr"/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Montserrat" panose="02000505000000020004" pitchFamily="2" charset="77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Montserrat" panose="02000505000000020004" pitchFamily="2" charset="77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Montserrat" panose="02000505000000020004" pitchFamily="2" charset="77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Montserrat" panose="02000505000000020004" pitchFamily="2" charset="77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Montserrat" panose="02000505000000020004" pitchFamily="2" charset="77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9000"/>
                </a:lnSpc>
              </a:pPr>
              <a:endParaRPr lang="en-US" sz="2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64E4B84-1EC8-164A-A7B2-58F870FE29DA}"/>
                </a:ext>
              </a:extLst>
            </p:cNvPr>
            <p:cNvSpPr/>
            <p:nvPr/>
          </p:nvSpPr>
          <p:spPr>
            <a:xfrm>
              <a:off x="8351123" y="2796759"/>
              <a:ext cx="2234907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7200" b="1" spc="-150" dirty="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38% </a:t>
              </a:r>
              <a:endParaRPr lang="en-US" sz="7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Title 2">
              <a:extLst>
                <a:ext uri="{FF2B5EF4-FFF2-40B4-BE49-F238E27FC236}">
                  <a16:creationId xmlns:a16="http://schemas.microsoft.com/office/drawing/2014/main" id="{93AC5016-E8C6-C843-9E7A-55A6E14005DD}"/>
                </a:ext>
              </a:extLst>
            </p:cNvPr>
            <p:cNvSpPr txBox="1">
              <a:spLocks/>
            </p:cNvSpPr>
            <p:nvPr/>
          </p:nvSpPr>
          <p:spPr>
            <a:xfrm>
              <a:off x="8441622" y="1504121"/>
              <a:ext cx="2706568" cy="1351269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 spc="-150">
                  <a:solidFill>
                    <a:schemeClr val="tx1"/>
                  </a:solidFill>
                  <a:latin typeface="Rig Solid Bold Inline Solo" pitchFamily="2" charset="0"/>
                  <a:ea typeface="+mj-ea"/>
                  <a:cs typeface="+mj-cs"/>
                </a:defRPr>
              </a:lvl1pPr>
            </a:lstStyle>
            <a:p>
              <a:r>
                <a:rPr lang="en-US" sz="2400" b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When employees feel their employer cares about their well-being,  they’re </a:t>
              </a:r>
            </a:p>
          </p:txBody>
        </p:sp>
        <p:sp>
          <p:nvSpPr>
            <p:cNvPr id="28" name="Title 2">
              <a:extLst>
                <a:ext uri="{FF2B5EF4-FFF2-40B4-BE49-F238E27FC236}">
                  <a16:creationId xmlns:a16="http://schemas.microsoft.com/office/drawing/2014/main" id="{8F21A33D-A0B1-7440-8770-7EDB67B763CD}"/>
                </a:ext>
              </a:extLst>
            </p:cNvPr>
            <p:cNvSpPr txBox="1">
              <a:spLocks/>
            </p:cNvSpPr>
            <p:nvPr/>
          </p:nvSpPr>
          <p:spPr>
            <a:xfrm>
              <a:off x="8441622" y="4118735"/>
              <a:ext cx="2706569" cy="542262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b="1" i="0" kern="1200" spc="-150">
                  <a:solidFill>
                    <a:schemeClr val="tx1"/>
                  </a:solidFill>
                  <a:latin typeface="Rig Solid Bold Inline Solo" pitchFamily="2" charset="0"/>
                  <a:ea typeface="+mj-ea"/>
                  <a:cs typeface="+mj-cs"/>
                </a:defRPr>
              </a:lvl1pPr>
            </a:lstStyle>
            <a:p>
              <a:r>
                <a:rPr lang="en-US" sz="240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more engaged</a:t>
              </a:r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C2708AA7-6B91-4149-921B-B9FA4083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5799"/>
            <a:ext cx="10910777" cy="685800"/>
          </a:xfrm>
        </p:spPr>
        <p:txBody>
          <a:bodyPr/>
          <a:lstStyle/>
          <a:p>
            <a:r>
              <a:rPr lang="en-US" dirty="0"/>
              <a:t>Organizational Support for Well-Being</a:t>
            </a:r>
          </a:p>
        </p:txBody>
      </p:sp>
    </p:spTree>
    <p:extLst>
      <p:ext uri="{BB962C8B-B14F-4D97-AF65-F5344CB8AC3E}">
        <p14:creationId xmlns:p14="http://schemas.microsoft.com/office/powerpoint/2010/main" val="253644108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221A2-B45C-4E95-B5DD-DEBB6AD69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799"/>
            <a:ext cx="10886954" cy="685800"/>
          </a:xfrm>
        </p:spPr>
        <p:txBody>
          <a:bodyPr/>
          <a:lstStyle/>
          <a:p>
            <a:r>
              <a:rPr lang="en-US" dirty="0"/>
              <a:t>Organizational Support </a:t>
            </a:r>
            <a:r>
              <a:rPr lang="en-US" dirty="0">
                <a:sym typeface="Wingdings" panose="05000000000000000000" pitchFamily="2" charset="2"/>
              </a:rPr>
              <a:t>for</a:t>
            </a:r>
            <a:r>
              <a:rPr lang="en-US" dirty="0"/>
              <a:t> Well-Being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F60FF4-6FE0-4904-A2B8-3FD3479A6483}"/>
              </a:ext>
            </a:extLst>
          </p:cNvPr>
          <p:cNvSpPr txBox="1"/>
          <p:nvPr/>
        </p:nvSpPr>
        <p:spPr>
          <a:xfrm>
            <a:off x="9657145" y="6516882"/>
            <a:ext cx="253485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2020 Organizational Culture Report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74606D5-A452-46A3-A034-FCD54E376C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41476"/>
              </p:ext>
            </p:extLst>
          </p:nvPr>
        </p:nvGraphicFramePr>
        <p:xfrm>
          <a:off x="1145894" y="1863524"/>
          <a:ext cx="9977377" cy="3946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7526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C5559-EB88-D341-9A62-1F1AA7217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799"/>
            <a:ext cx="11065476" cy="691330"/>
          </a:xfrm>
        </p:spPr>
        <p:txBody>
          <a:bodyPr/>
          <a:lstStyle/>
          <a:p>
            <a:r>
              <a:rPr lang="en-US" spc="-150" dirty="0"/>
              <a:t>The Science of Care </a:t>
            </a:r>
            <a:endParaRPr lang="en-US" i="1" spc="-150" dirty="0">
              <a:solidFill>
                <a:schemeClr val="tx2"/>
              </a:solidFill>
              <a:latin typeface="Montserrat SemiBold" panose="02000505000000020004" pitchFamily="2" charset="77"/>
            </a:endParaRPr>
          </a:p>
        </p:txBody>
      </p:sp>
      <p:sp>
        <p:nvSpPr>
          <p:cNvPr id="26" name="Slide Number Placeholder 1">
            <a:extLst>
              <a:ext uri="{FF2B5EF4-FFF2-40B4-BE49-F238E27FC236}">
                <a16:creationId xmlns:a16="http://schemas.microsoft.com/office/drawing/2014/main" id="{452EAC95-DB5E-AB48-BD51-735A539776EA}"/>
              </a:ext>
            </a:extLst>
          </p:cNvPr>
          <p:cNvSpPr txBox="1">
            <a:spLocks/>
          </p:cNvSpPr>
          <p:nvPr/>
        </p:nvSpPr>
        <p:spPr>
          <a:xfrm>
            <a:off x="11104880" y="6055360"/>
            <a:ext cx="515898" cy="387725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84AFF75-BD5D-E342-A9F1-12EC02DB40E0}" type="slidenum">
              <a:rPr lang="en-US" sz="1000" cap="all">
                <a:solidFill>
                  <a:prstClr val="black"/>
                </a:solidFill>
                <a:latin typeface="Montserrat" panose="02000505000000020004" pitchFamily="2" charset="77"/>
              </a:rPr>
              <a:pPr algn="r"/>
              <a:t>15</a:t>
            </a:fld>
            <a:endParaRPr lang="en-US" sz="1000" cap="all">
              <a:solidFill>
                <a:prstClr val="black"/>
              </a:solidFill>
              <a:latin typeface="Montserrat" panose="02000505000000020004" pitchFamily="2" charset="7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E74FFFE-A651-AD43-B21B-24F5834D67C5}"/>
              </a:ext>
            </a:extLst>
          </p:cNvPr>
          <p:cNvSpPr txBox="1"/>
          <p:nvPr/>
        </p:nvSpPr>
        <p:spPr>
          <a:xfrm>
            <a:off x="2129607" y="6146800"/>
            <a:ext cx="77887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i="1">
                <a:solidFill>
                  <a:schemeClr val="bg2">
                    <a:lumMod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>
              <a:defRPr/>
            </a:pPr>
            <a:r>
              <a:rPr lang="en-US" sz="900" b="1" i="0">
                <a:solidFill>
                  <a:srgbClr val="DBDBDB">
                    <a:lumMod val="75000"/>
                  </a:srgb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Source: </a:t>
            </a:r>
            <a:r>
              <a:rPr lang="en-US" sz="900" i="0">
                <a:solidFill>
                  <a:srgbClr val="DBDBDB">
                    <a:lumMod val="75000"/>
                  </a:srgbClr>
                </a:solidFill>
                <a:hlinkClick r:id="rId3"/>
              </a:rPr>
              <a:t>The Science of Care (2019)</a:t>
            </a:r>
            <a:r>
              <a:rPr lang="en-US" sz="900" i="0">
                <a:solidFill>
                  <a:srgbClr val="DBDBDB">
                    <a:lumMod val="75000"/>
                  </a:srgbClr>
                </a:solidFill>
              </a:rPr>
              <a:t>, Limeade Institute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502136-163E-8E4F-95DA-8B717F440498}"/>
              </a:ext>
            </a:extLst>
          </p:cNvPr>
          <p:cNvSpPr/>
          <p:nvPr/>
        </p:nvSpPr>
        <p:spPr>
          <a:xfrm>
            <a:off x="9330266" y="3429000"/>
            <a:ext cx="2023526" cy="231073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4320" tIns="182880" rIns="91440" bIns="91440" rtlCol="0" anchor="t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Montserrat-Regular"/>
              </a:rPr>
              <a:t>10x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Montserrat-Regular"/>
              </a:rPr>
              <a:t>MORE LIKELY 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  <a:t>to recommend their organization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  <a:t>as a great place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  <a:t>to work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59E114-64E7-F449-B2AE-201134606D73}"/>
              </a:ext>
            </a:extLst>
          </p:cNvPr>
          <p:cNvSpPr/>
          <p:nvPr/>
        </p:nvSpPr>
        <p:spPr>
          <a:xfrm>
            <a:off x="7207252" y="3429000"/>
            <a:ext cx="2023526" cy="231073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4320" tIns="182880" rIns="91440" bIns="91440" rtlCol="0" anchor="t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Montserrat-Regular"/>
              </a:rPr>
              <a:t>9x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Montserrat-Regular"/>
              </a:rPr>
              <a:t>MORE LIKELY 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  <a:t>to stay at their organization for 3 </a:t>
            </a:r>
            <a:b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</a:b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  <a:t>or more years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5CDDA76-EB62-F74C-9549-ED9B22904233}"/>
              </a:ext>
            </a:extLst>
          </p:cNvPr>
          <p:cNvSpPr/>
          <p:nvPr/>
        </p:nvSpPr>
        <p:spPr>
          <a:xfrm>
            <a:off x="5084235" y="3429000"/>
            <a:ext cx="2023526" cy="231073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4320" tIns="182880" rIns="91440" bIns="91440" rtlCol="0" anchor="t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Montserrat-Regular"/>
              </a:rPr>
              <a:t>7x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Montserrat-Regular"/>
              </a:rPr>
              <a:t>MORE LIKELY 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</a:b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  <a:t>to feel included 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</a:b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  <a:t>at work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FB64477-4362-2A4A-935D-454750CAECE9}"/>
              </a:ext>
            </a:extLst>
          </p:cNvPr>
          <p:cNvSpPr/>
          <p:nvPr/>
        </p:nvSpPr>
        <p:spPr>
          <a:xfrm>
            <a:off x="2961217" y="3429000"/>
            <a:ext cx="2023527" cy="231073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4320" tIns="182880" rIns="91440" bIns="91440" rtlCol="0" anchor="t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Montserrat-Regular"/>
              </a:rPr>
              <a:t>4x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Montserrat-Regular"/>
              </a:rPr>
              <a:t>LESS LIKELY 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</a:b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  <a:t>to suffer from stress and 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</a:b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  <a:t>burnout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FE722E2-1BEE-5749-AE42-7926CE6EAF45}"/>
              </a:ext>
            </a:extLst>
          </p:cNvPr>
          <p:cNvSpPr/>
          <p:nvPr/>
        </p:nvSpPr>
        <p:spPr>
          <a:xfrm>
            <a:off x="838200" y="3429000"/>
            <a:ext cx="2023526" cy="2310738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274320" tIns="182880" rIns="91440" bIns="91440" rtlCol="0" anchor="t">
            <a:no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Montserrat-Regular"/>
              </a:rPr>
              <a:t>2x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2000505000000020004" pitchFamily="2" charset="77"/>
                <a:ea typeface="+mn-ea"/>
                <a:cs typeface="Montserrat-Regular"/>
              </a:rPr>
              <a:t>MORE LIKELY 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</a:b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  <a:t>to be engaged </a:t>
            </a:r>
            <a:b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</a:b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-Regular"/>
                <a:ea typeface="+mn-ea"/>
                <a:cs typeface="Montserrat-Regular"/>
              </a:rPr>
              <a:t>at work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D9FB229-34BC-F142-8E27-51BA96F48728}"/>
              </a:ext>
            </a:extLst>
          </p:cNvPr>
          <p:cNvSpPr/>
          <p:nvPr/>
        </p:nvSpPr>
        <p:spPr>
          <a:xfrm>
            <a:off x="835896" y="1563571"/>
            <a:ext cx="10694745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 who feel that their organization cares for them are:</a:t>
            </a:r>
            <a:endParaRPr kumimoji="0" lang="en-US" sz="2000" b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09CB6-FF21-934F-A611-F652CBD2C0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02" t="2700" r="7279" b="29016"/>
          <a:stretch/>
        </p:blipFill>
        <p:spPr>
          <a:xfrm>
            <a:off x="2957469" y="2084172"/>
            <a:ext cx="2023527" cy="1231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0F05B5-8112-0545-96B6-98D9D6CD54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507" t="22652" r="14587" b="6495"/>
          <a:stretch/>
        </p:blipFill>
        <p:spPr>
          <a:xfrm>
            <a:off x="838200" y="2084172"/>
            <a:ext cx="2007699" cy="12319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B383B6-3FDE-664D-BF3E-23B3C5E3951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6732" r="31956" b="20417"/>
          <a:stretch/>
        </p:blipFill>
        <p:spPr>
          <a:xfrm>
            <a:off x="7228271" y="2084172"/>
            <a:ext cx="2002507" cy="12319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0F9A12F-4494-224E-913B-0F4E891686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602"/>
          <a:stretch/>
        </p:blipFill>
        <p:spPr>
          <a:xfrm>
            <a:off x="9334017" y="2082524"/>
            <a:ext cx="2019775" cy="12319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7F0AA17-4C02-2D40-9FB3-434859497C4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961" t="14538" r="15441" b="14710"/>
          <a:stretch/>
        </p:blipFill>
        <p:spPr>
          <a:xfrm>
            <a:off x="5084235" y="2082677"/>
            <a:ext cx="2002507" cy="1231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88AC35-A0E6-9949-8BAD-25F94CE29E95}"/>
              </a:ext>
            </a:extLst>
          </p:cNvPr>
          <p:cNvSpPr txBox="1"/>
          <p:nvPr/>
        </p:nvSpPr>
        <p:spPr>
          <a:xfrm>
            <a:off x="835895" y="5739738"/>
            <a:ext cx="100007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Organizations in the </a:t>
            </a:r>
            <a:r>
              <a:rPr lang="en-US" sz="16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top 25% of EX </a:t>
            </a:r>
            <a:r>
              <a:rPr lang="en-US" sz="1600" i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outperform</a:t>
            </a:r>
            <a:r>
              <a:rPr lang="en-US" sz="1600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return on sales and assets than those at the bottom.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53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93D04-AC9A-4286-BC51-9A71FC4B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85799"/>
            <a:ext cx="8965557" cy="685800"/>
          </a:xfrm>
        </p:spPr>
        <p:txBody>
          <a:bodyPr/>
          <a:lstStyle/>
          <a:p>
            <a:r>
              <a:rPr lang="en-US"/>
              <a:t>Most Important Drivers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2F6C1A-7668-4A0A-9CE7-B3BA913641B6}"/>
              </a:ext>
            </a:extLst>
          </p:cNvPr>
          <p:cNvSpPr txBox="1">
            <a:spLocks/>
          </p:cNvSpPr>
          <p:nvPr/>
        </p:nvSpPr>
        <p:spPr>
          <a:xfrm>
            <a:off x="1601165" y="2038994"/>
            <a:ext cx="4604432" cy="34505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20040" marR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640080" marR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005840" marR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005840" marR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F911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3842" indent="-453842">
              <a:buFont typeface="Arial" panose="020B0604020202020204" pitchFamily="34" charset="0"/>
              <a:buAutoNum type="arabicPeriod"/>
            </a:pPr>
            <a:r>
              <a:rPr lang="en-US" sz="2824"/>
              <a:t>Manager support </a:t>
            </a:r>
          </a:p>
          <a:p>
            <a:pPr marL="453842" indent="-453842">
              <a:buFont typeface="Arial" panose="020B0604020202020204" pitchFamily="34" charset="0"/>
              <a:buAutoNum type="arabicPeriod"/>
            </a:pPr>
            <a:endParaRPr lang="en-US" sz="2824"/>
          </a:p>
          <a:p>
            <a:pPr marL="453842" indent="-453842">
              <a:buFont typeface="Arial" panose="020B0604020202020204" pitchFamily="34" charset="0"/>
              <a:buAutoNum type="arabicPeriod"/>
            </a:pPr>
            <a:r>
              <a:rPr lang="en-US" sz="2824"/>
              <a:t>Well-being tools and resources that make well-being come to life </a:t>
            </a:r>
          </a:p>
          <a:p>
            <a:pPr marL="453842" indent="-453842">
              <a:buFont typeface="Arial" panose="020B0604020202020204" pitchFamily="34" charset="0"/>
              <a:buAutoNum type="arabicPeriod"/>
            </a:pPr>
            <a:endParaRPr lang="en-US" sz="2824"/>
          </a:p>
          <a:p>
            <a:pPr marL="453842" indent="-453842">
              <a:buFont typeface="Arial" panose="020B0604020202020204" pitchFamily="34" charset="0"/>
              <a:buAutoNum type="arabicPeriod"/>
            </a:pPr>
            <a:r>
              <a:rPr lang="en-US" sz="2824"/>
              <a:t>Leadership support </a:t>
            </a:r>
            <a:endParaRPr lang="en-US" sz="2824" dirty="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1FBEF23C-1318-48CE-BC4B-98DFA3F43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962" y="1744882"/>
            <a:ext cx="4025315" cy="413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807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E4CD1-0C91-4C4E-B6CD-4612F196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FC7E7-CFFC-B242-B97E-6CF5F7A2B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825"/>
            <a:ext cx="10515600" cy="49791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Manager Support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0B04108-D323-4845-8960-B4848298C065}"/>
              </a:ext>
            </a:extLst>
          </p:cNvPr>
          <p:cNvSpPr txBox="1">
            <a:spLocks/>
          </p:cNvSpPr>
          <p:nvPr/>
        </p:nvSpPr>
        <p:spPr>
          <a:xfrm>
            <a:off x="11104880" y="6055360"/>
            <a:ext cx="515898" cy="387725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84AFF75-BD5D-E342-A9F1-12EC02DB40E0}" type="slidenum">
              <a:rPr lang="en-US" sz="1000" cap="all">
                <a:solidFill>
                  <a:prstClr val="black"/>
                </a:solidFill>
                <a:latin typeface="Montserrat" panose="02000505000000020004" pitchFamily="2" charset="77"/>
              </a:rPr>
              <a:pPr algn="r"/>
              <a:t>17</a:t>
            </a:fld>
            <a:endParaRPr lang="en-US" sz="1000" cap="all">
              <a:solidFill>
                <a:prstClr val="black"/>
              </a:solidFill>
              <a:latin typeface="Montserrat" panose="02000505000000020004" pitchFamily="2" charset="77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F3E97E-2FB0-4730-A60F-C12943C41A89}"/>
              </a:ext>
            </a:extLst>
          </p:cNvPr>
          <p:cNvGrpSpPr/>
          <p:nvPr/>
        </p:nvGrpSpPr>
        <p:grpSpPr>
          <a:xfrm>
            <a:off x="6435320" y="2272346"/>
            <a:ext cx="5185458" cy="3645465"/>
            <a:chOff x="838200" y="2143347"/>
            <a:chExt cx="5185458" cy="364546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BCB14F-4464-4158-BD8C-CB338C448D80}"/>
                </a:ext>
              </a:extLst>
            </p:cNvPr>
            <p:cNvSpPr/>
            <p:nvPr/>
          </p:nvSpPr>
          <p:spPr>
            <a:xfrm>
              <a:off x="838200" y="3186309"/>
              <a:ext cx="5185458" cy="26025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30188" indent="-169863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73038" algn="l"/>
                </a:tabLst>
              </a:pPr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Acknowledge and honor whole person well-being </a:t>
              </a:r>
            </a:p>
            <a:p>
              <a:pPr marL="230188" indent="-169863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73038" algn="l"/>
                </a:tabLst>
              </a:pPr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Create a safe space for employees to disclose personal info 1:1 (well-being, burnout, mental illness)</a:t>
              </a:r>
            </a:p>
            <a:p>
              <a:pPr marL="230188" indent="-169863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73038" algn="l"/>
                </a:tabLst>
              </a:pPr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Foster teamwork and cheering one another on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35602D-DD9A-4434-9BF9-2CA76D7AED0D}"/>
                </a:ext>
              </a:extLst>
            </p:cNvPr>
            <p:cNvSpPr/>
            <p:nvPr/>
          </p:nvSpPr>
          <p:spPr>
            <a:xfrm>
              <a:off x="838200" y="2143347"/>
              <a:ext cx="5185457" cy="901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Cultural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8A6756-8331-4705-B91B-5AE6D8560686}"/>
              </a:ext>
            </a:extLst>
          </p:cNvPr>
          <p:cNvGrpSpPr/>
          <p:nvPr/>
        </p:nvGrpSpPr>
        <p:grpSpPr>
          <a:xfrm>
            <a:off x="910541" y="2272346"/>
            <a:ext cx="5185459" cy="3643995"/>
            <a:chOff x="6252708" y="2143347"/>
            <a:chExt cx="5185459" cy="36439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88769A-EAAF-4210-9B7C-49856E2BE92A}"/>
                </a:ext>
              </a:extLst>
            </p:cNvPr>
            <p:cNvSpPr/>
            <p:nvPr/>
          </p:nvSpPr>
          <p:spPr>
            <a:xfrm>
              <a:off x="6252709" y="3162617"/>
              <a:ext cx="5185458" cy="2624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30188" indent="-169863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73038" algn="l"/>
                </a:tabLst>
              </a:pPr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Model it</a:t>
              </a:r>
            </a:p>
            <a:p>
              <a:pPr marL="230188" indent="-169863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73038" algn="l"/>
                </a:tabLst>
              </a:pPr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Frequent messages of support, encouragement, and recognition</a:t>
              </a:r>
            </a:p>
            <a:p>
              <a:pPr marL="230188" indent="-169863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73038" algn="l"/>
                </a:tabLst>
              </a:pPr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Share success stories throughout org</a:t>
              </a:r>
            </a:p>
            <a:p>
              <a:pPr marL="230188" indent="-169863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73038" algn="l"/>
                </a:tabLst>
              </a:pPr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Allot time for socialization, mentoring meetings</a:t>
              </a:r>
            </a:p>
            <a:p>
              <a:pPr marL="230188" indent="-169863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73038" algn="l"/>
                </a:tabLst>
              </a:pPr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Allot time for learning and development</a:t>
              </a:r>
            </a:p>
            <a:p>
              <a:pPr marL="230188" indent="-169863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73038" algn="l"/>
                </a:tabLst>
              </a:pPr>
              <a:endPara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CB6BD3-9204-4657-A6B7-4277FAA42F8B}"/>
                </a:ext>
              </a:extLst>
            </p:cNvPr>
            <p:cNvSpPr/>
            <p:nvPr/>
          </p:nvSpPr>
          <p:spPr>
            <a:xfrm>
              <a:off x="6252708" y="2143347"/>
              <a:ext cx="5185457" cy="9016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Behavioral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654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E4CD1-0C91-4C4E-B6CD-4612F196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FC7E7-CFFC-B242-B97E-6CF5F7A2B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1825"/>
            <a:ext cx="10515600" cy="45511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Org-Wide Support – Tools and Resources; Leadership Support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0B04108-D323-4845-8960-B4848298C065}"/>
              </a:ext>
            </a:extLst>
          </p:cNvPr>
          <p:cNvSpPr txBox="1">
            <a:spLocks/>
          </p:cNvSpPr>
          <p:nvPr/>
        </p:nvSpPr>
        <p:spPr>
          <a:xfrm>
            <a:off x="11104880" y="6055360"/>
            <a:ext cx="515898" cy="387725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84AFF75-BD5D-E342-A9F1-12EC02DB40E0}" type="slidenum">
              <a:rPr lang="en-US" sz="1000" cap="all">
                <a:solidFill>
                  <a:prstClr val="black"/>
                </a:solidFill>
                <a:latin typeface="Montserrat" panose="02000505000000020004" pitchFamily="2" charset="77"/>
              </a:rPr>
              <a:pPr algn="r"/>
              <a:t>18</a:t>
            </a:fld>
            <a:endParaRPr lang="en-US" sz="1000" cap="all">
              <a:solidFill>
                <a:prstClr val="black"/>
              </a:solidFill>
              <a:latin typeface="Montserrat" panose="02000505000000020004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B68F4DD-C3D7-4BFB-873C-D851E1E2DED1}"/>
              </a:ext>
            </a:extLst>
          </p:cNvPr>
          <p:cNvGrpSpPr/>
          <p:nvPr/>
        </p:nvGrpSpPr>
        <p:grpSpPr>
          <a:xfrm>
            <a:off x="838200" y="2101839"/>
            <a:ext cx="3315182" cy="3953522"/>
            <a:chOff x="838200" y="2143347"/>
            <a:chExt cx="5492271" cy="395352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08803F-8C4B-4A0C-931C-5C2CE28038C3}"/>
                </a:ext>
              </a:extLst>
            </p:cNvPr>
            <p:cNvSpPr/>
            <p:nvPr/>
          </p:nvSpPr>
          <p:spPr>
            <a:xfrm>
              <a:off x="838200" y="3129597"/>
              <a:ext cx="5492271" cy="29672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30188" lvl="1" indent="-201613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Tangible processes and materials that communicate company values and mission</a:t>
              </a:r>
            </a:p>
            <a:p>
              <a:pPr marL="230188" lvl="1" indent="-201613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Easily accessible resources and information</a:t>
              </a:r>
            </a:p>
            <a:p>
              <a:pPr marL="230188" lvl="1" indent="-201613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Build well-being into policy (PTO, on-site fitness, performance evaluations)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2CE7C4-F38F-47F9-897E-9459BA119077}"/>
                </a:ext>
              </a:extLst>
            </p:cNvPr>
            <p:cNvSpPr/>
            <p:nvPr/>
          </p:nvSpPr>
          <p:spPr>
            <a:xfrm>
              <a:off x="838200" y="2143347"/>
              <a:ext cx="5492271" cy="90164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Resources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9E7854-B985-4172-9139-7F0819E7BFF4}"/>
              </a:ext>
            </a:extLst>
          </p:cNvPr>
          <p:cNvGrpSpPr/>
          <p:nvPr/>
        </p:nvGrpSpPr>
        <p:grpSpPr>
          <a:xfrm>
            <a:off x="4531006" y="2086936"/>
            <a:ext cx="3129987" cy="3968425"/>
            <a:chOff x="-3296843" y="1126815"/>
            <a:chExt cx="5185457" cy="360034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DCEA08-4F76-47A8-BFB4-F91576B8432A}"/>
                </a:ext>
              </a:extLst>
            </p:cNvPr>
            <p:cNvSpPr/>
            <p:nvPr/>
          </p:nvSpPr>
          <p:spPr>
            <a:xfrm>
              <a:off x="-3296843" y="2102439"/>
              <a:ext cx="5185457" cy="262472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30188" indent="-169863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73038" algn="l"/>
                </a:tabLst>
              </a:pPr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Model it</a:t>
              </a:r>
            </a:p>
            <a:p>
              <a:pPr marL="230188" indent="-169863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73038" algn="l"/>
                </a:tabLst>
              </a:pPr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Listen &amp; Learn</a:t>
              </a:r>
            </a:p>
            <a:p>
              <a:pPr marL="230188" indent="-169863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73038" algn="l"/>
                </a:tabLst>
              </a:pPr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Frequent, transparent communications</a:t>
              </a:r>
            </a:p>
            <a:p>
              <a:pPr marL="230188" indent="-169863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73038" algn="l"/>
                </a:tabLst>
              </a:pPr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Clarify connection between employees’ work and company goals</a:t>
              </a:r>
            </a:p>
            <a:p>
              <a:pPr marL="230188" indent="-169863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73038" algn="l"/>
                </a:tabLst>
              </a:pPr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 authentic and personable</a:t>
              </a:r>
            </a:p>
            <a:p>
              <a:pPr marL="230188" indent="-169863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73038" algn="l"/>
                </a:tabLst>
              </a:pP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9487576-BB18-4544-B30C-7CFA9F87ED40}"/>
                </a:ext>
              </a:extLst>
            </p:cNvPr>
            <p:cNvSpPr/>
            <p:nvPr/>
          </p:nvSpPr>
          <p:spPr>
            <a:xfrm>
              <a:off x="-3296843" y="1126815"/>
              <a:ext cx="5185457" cy="9016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Behavioral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F79C31-1800-48FA-B4D5-12929FB3D1AE}"/>
              </a:ext>
            </a:extLst>
          </p:cNvPr>
          <p:cNvGrpSpPr/>
          <p:nvPr/>
        </p:nvGrpSpPr>
        <p:grpSpPr>
          <a:xfrm>
            <a:off x="8038617" y="2086935"/>
            <a:ext cx="3129987" cy="3968425"/>
            <a:chOff x="-3296843" y="1126815"/>
            <a:chExt cx="5185457" cy="360034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09E1EAD-3D8A-48EA-A567-6B08E04C4546}"/>
                </a:ext>
              </a:extLst>
            </p:cNvPr>
            <p:cNvSpPr/>
            <p:nvPr/>
          </p:nvSpPr>
          <p:spPr>
            <a:xfrm>
              <a:off x="-3296843" y="2102439"/>
              <a:ext cx="5185457" cy="26247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30188" indent="-169863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73038" algn="l"/>
                </a:tabLst>
              </a:pPr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Strategic alignment</a:t>
              </a:r>
            </a:p>
            <a:p>
              <a:pPr marL="230188" indent="-169863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73038" algn="l"/>
                </a:tabLst>
              </a:pPr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Culture of sharing data and uniting missions across groups (HR, L&amp;D, Marketing, Product…)</a:t>
              </a:r>
            </a:p>
            <a:p>
              <a:pPr marL="230188" indent="-169863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173038" algn="l"/>
                </a:tabLst>
              </a:pPr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Reinforce importance of well-being in behavior and communications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4FE3217-1D30-4FB4-AE25-8572C98FFE23}"/>
                </a:ext>
              </a:extLst>
            </p:cNvPr>
            <p:cNvSpPr/>
            <p:nvPr/>
          </p:nvSpPr>
          <p:spPr>
            <a:xfrm>
              <a:off x="-3296843" y="1126815"/>
              <a:ext cx="5185457" cy="9016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Cultural</a:t>
              </a:r>
              <a:endPara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3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E700C-5A18-47CD-B87B-6E3D23AE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CD1A8-2F8B-4335-9445-670CE3C11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0845"/>
            <a:ext cx="10515600" cy="3984441"/>
          </a:xfrm>
        </p:spPr>
        <p:txBody>
          <a:bodyPr/>
          <a:lstStyle/>
          <a:p>
            <a:r>
              <a:rPr lang="en-US" sz="2400" b="1" dirty="0"/>
              <a:t>Overall: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3"/>
                </a:solidFill>
              </a:rPr>
              <a:t>Model</a:t>
            </a:r>
            <a:r>
              <a:rPr lang="en-US" sz="2400" dirty="0"/>
              <a:t> whole person well-being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Reinforce</a:t>
            </a:r>
            <a:r>
              <a:rPr lang="en-US" sz="2400" dirty="0"/>
              <a:t> and reward whole person well-being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1"/>
                </a:solidFill>
              </a:rPr>
              <a:t>Allot time </a:t>
            </a:r>
            <a:r>
              <a:rPr lang="en-US" sz="2400" dirty="0"/>
              <a:t>and space for whole person well-being</a:t>
            </a:r>
          </a:p>
        </p:txBody>
      </p:sp>
    </p:spTree>
    <p:extLst>
      <p:ext uri="{BB962C8B-B14F-4D97-AF65-F5344CB8AC3E}">
        <p14:creationId xmlns:p14="http://schemas.microsoft.com/office/powerpoint/2010/main" val="3451849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4DA6A-6466-4E43-A054-2953B4C19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Meeting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D49B7-D535-4921-B8FB-D95DD2840E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Whole Person Well-Being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Organizational Support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Org Support for Well-Being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Recommendations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0744631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E2ECBC40-2866-DB41-89A8-C128BBBA5AC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4E1BEC8D-6CED-E542-8456-D853E0B01D76}"/>
              </a:ext>
            </a:extLst>
          </p:cNvPr>
          <p:cNvSpPr txBox="1">
            <a:spLocks/>
          </p:cNvSpPr>
          <p:nvPr/>
        </p:nvSpPr>
        <p:spPr>
          <a:xfrm>
            <a:off x="1181514" y="1041866"/>
            <a:ext cx="5257800" cy="4690872"/>
          </a:xfrm>
          <a:prstGeom prst="rect">
            <a:avLst/>
          </a:prstGeom>
          <a:solidFill>
            <a:schemeClr val="accent1"/>
          </a:solidFill>
        </p:spPr>
        <p:txBody>
          <a:bodyPr lIns="360000" tIns="360000" rIns="360000" bIns="360000" anchor="b" anchorCtr="0">
            <a:noAutofit/>
          </a:bodyPr>
          <a:lstStyle>
            <a:defPPr>
              <a:defRPr lang="en-US"/>
            </a:defPPr>
            <a:lvl1pPr indent="0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4400" b="0" i="0" cap="none" spc="150" baseline="0">
                <a:solidFill>
                  <a:schemeClr val="bg1"/>
                </a:solidFill>
                <a:latin typeface="Montserrat" panose="02000505000000020004" pitchFamily="2" charset="77"/>
                <a:ea typeface="Muli Black" charset="0"/>
                <a:cs typeface="Muli Black" charset="0"/>
              </a:defRPr>
            </a:lvl1pPr>
            <a:lvl2pPr marL="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b="1" i="0" cap="all" spc="600" baseline="0">
                <a:latin typeface="Muli Black" charset="0"/>
                <a:ea typeface="Muli Black" charset="0"/>
                <a:cs typeface="Muli Black" charset="0"/>
              </a:defRPr>
            </a:lvl2pPr>
            <a:lvl3pPr marL="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0" i="0" cap="all" spc="400" baseline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3pPr>
            <a:lvl4pPr marL="0" indent="0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400" b="1" i="0" spc="100" baseline="0">
                <a:latin typeface="Muli ExtraBold" charset="0"/>
                <a:ea typeface="Muli ExtraBold" charset="0"/>
                <a:cs typeface="Muli ExtraBold" charset="0"/>
              </a:defRPr>
            </a:lvl4pPr>
            <a:lvl5pPr marL="0" indent="0" defTabSz="914400">
              <a:lnSpc>
                <a:spcPct val="120000"/>
              </a:lnSpc>
              <a:spcBef>
                <a:spcPts val="500"/>
              </a:spcBef>
              <a:buFont typeface="Arial"/>
              <a:buNone/>
              <a:defRPr sz="1000" b="0" i="0">
                <a:solidFill>
                  <a:schemeClr val="accent4"/>
                </a:solidFill>
                <a:latin typeface="Muli" charset="0"/>
                <a:ea typeface="Muli" charset="0"/>
                <a:cs typeface="Muli" charset="0"/>
              </a:defRPr>
            </a:lvl5pPr>
            <a:lvl6pPr marL="25146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6pPr>
            <a:lvl7pPr marL="29718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4400" b="0" i="0" u="none" strike="noStrike" kern="0" cap="none" spc="15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2000505000000020004" pitchFamily="2" charset="7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F2B8F0-55F5-F04F-8F84-8DE5FE69B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892078F5-7C09-3B4E-9167-9A88BB7EF18D}"/>
              </a:ext>
            </a:extLst>
          </p:cNvPr>
          <p:cNvSpPr txBox="1">
            <a:spLocks/>
          </p:cNvSpPr>
          <p:nvPr/>
        </p:nvSpPr>
        <p:spPr>
          <a:xfrm>
            <a:off x="11104880" y="6055360"/>
            <a:ext cx="515898" cy="387725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84AFF75-BD5D-E342-A9F1-12EC02DB40E0}" type="slidenum">
              <a:rPr lang="en-US" sz="1000" cap="all">
                <a:solidFill>
                  <a:prstClr val="black"/>
                </a:solidFill>
                <a:latin typeface="Montserrat" panose="02000505000000020004" pitchFamily="2" charset="77"/>
              </a:rPr>
              <a:pPr algn="r"/>
              <a:t>20</a:t>
            </a:fld>
            <a:endParaRPr lang="en-US" sz="1000" cap="all">
              <a:solidFill>
                <a:prstClr val="black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8823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C02AB20C-963E-4FB6-A1A8-FB8FEF61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869" y="1208188"/>
            <a:ext cx="8791575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8E4CD1-0C91-4C4E-B6CD-4612F196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Person Well-Being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0B04108-D323-4845-8960-B4848298C065}"/>
              </a:ext>
            </a:extLst>
          </p:cNvPr>
          <p:cNvSpPr txBox="1">
            <a:spLocks/>
          </p:cNvSpPr>
          <p:nvPr/>
        </p:nvSpPr>
        <p:spPr>
          <a:xfrm>
            <a:off x="11104880" y="6055360"/>
            <a:ext cx="515898" cy="387725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84AFF75-BD5D-E342-A9F1-12EC02DB40E0}" type="slidenum">
              <a:rPr lang="en-US" sz="1000" cap="all">
                <a:solidFill>
                  <a:prstClr val="black"/>
                </a:solidFill>
                <a:latin typeface="Montserrat" panose="02000505000000020004" pitchFamily="2" charset="77"/>
              </a:rPr>
              <a:pPr algn="r"/>
              <a:t>3</a:t>
            </a:fld>
            <a:endParaRPr lang="en-US" sz="1000" cap="all">
              <a:solidFill>
                <a:prstClr val="black"/>
              </a:solidFill>
              <a:latin typeface="Montserrat" panose="02000505000000020004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FC7E7-CFFC-B242-B97E-6CF5F7A2B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073" y="4161808"/>
            <a:ext cx="11942618" cy="1010560"/>
          </a:xfrm>
        </p:spPr>
        <p:txBody>
          <a:bodyPr/>
          <a:lstStyle/>
          <a:p>
            <a:pPr algn="ctr"/>
            <a:r>
              <a:rPr lang="en-US" sz="2800" dirty="0"/>
              <a:t>What happens in one part of one’s life affects other areas </a:t>
            </a:r>
          </a:p>
          <a:p>
            <a:pPr algn="ctr"/>
            <a:r>
              <a:rPr lang="en-US" sz="2800" dirty="0"/>
              <a:t>(emotional, physical, financial, work…)</a:t>
            </a:r>
          </a:p>
        </p:txBody>
      </p:sp>
    </p:spTree>
    <p:extLst>
      <p:ext uri="{BB962C8B-B14F-4D97-AF65-F5344CB8AC3E}">
        <p14:creationId xmlns:p14="http://schemas.microsoft.com/office/powerpoint/2010/main" val="26374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800" y="642688"/>
            <a:ext cx="11043268" cy="810217"/>
          </a:xfrm>
        </p:spPr>
        <p:txBody>
          <a:bodyPr/>
          <a:lstStyle/>
          <a:p>
            <a:r>
              <a:rPr lang="en-US" dirty="0"/>
              <a:t>Why Whole Person Well-Being Matters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879" y="2296468"/>
            <a:ext cx="3733664" cy="3722106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41848" y="1606430"/>
            <a:ext cx="4226552" cy="472649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It is all inter-related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3326" y="2419662"/>
            <a:ext cx="223809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696D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47%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employees say 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problems in their personal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lives affect their 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performance </a:t>
            </a:r>
          </a:p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Bensinger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et al., 2013)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88499" y="2419250"/>
            <a:ext cx="217881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696D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37%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HR professionals agree, employees miss work due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financial emergencies 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(SHRM, 2014)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70576" y="2418838"/>
            <a:ext cx="19324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696D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50%</a:t>
            </a: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all illness in the US has stress has a contributor </a:t>
            </a:r>
            <a:b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(U.S. Department of Health and Human Services, 2000)</a:t>
            </a:r>
          </a:p>
        </p:txBody>
      </p:sp>
    </p:spTree>
    <p:extLst>
      <p:ext uri="{BB962C8B-B14F-4D97-AF65-F5344CB8AC3E}">
        <p14:creationId xmlns:p14="http://schemas.microsoft.com/office/powerpoint/2010/main" val="181328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FC92F-ED78-4C00-97BE-EE3D22EF1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Well-Being Influencers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997CA8-D0E1-44C9-9CF3-9B2B728E7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1999"/>
            <a:ext cx="3715327" cy="394328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Behaviors, attitudes, and emotions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Mindsets that can generate energy and expand our capacity to improve overall experiences and quality of life.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Can be influenced by one’s company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24EFE0-4E48-4E3D-971A-8633D4506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527" y="1015328"/>
            <a:ext cx="7216775" cy="589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90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D86E2-BAE6-CA4F-9AA6-F672E47CF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67" y="670464"/>
            <a:ext cx="10515600" cy="685800"/>
          </a:xfrm>
        </p:spPr>
        <p:txBody>
          <a:bodyPr/>
          <a:lstStyle/>
          <a:p>
            <a:pPr algn="ctr"/>
            <a:r>
              <a:rPr lang="en-US"/>
              <a:t>Limeade Results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AAD2E-2B65-A74E-A32A-FD1C2CCBC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573" y="3910145"/>
            <a:ext cx="10515600" cy="685800"/>
          </a:xfrm>
        </p:spPr>
        <p:txBody>
          <a:bodyPr/>
          <a:lstStyle/>
          <a:p>
            <a:pPr algn="ctr"/>
            <a:r>
              <a:rPr lang="en-US" sz="1600" dirty="0"/>
              <a:t>When companies </a:t>
            </a:r>
            <a:r>
              <a:rPr lang="en-US" sz="1600" b="1" dirty="0">
                <a:solidFill>
                  <a:schemeClr val="accent1"/>
                </a:solidFill>
              </a:rPr>
              <a:t>care</a:t>
            </a:r>
            <a:r>
              <a:rPr lang="en-US" sz="1600" dirty="0"/>
              <a:t> for employees — in every part of the </a:t>
            </a:r>
            <a:r>
              <a:rPr lang="en-US" sz="1600" b="1" dirty="0">
                <a:solidFill>
                  <a:schemeClr val="accent1"/>
                </a:solidFill>
              </a:rPr>
              <a:t>employee experience </a:t>
            </a:r>
            <a:r>
              <a:rPr lang="en-US" sz="1600" dirty="0"/>
              <a:t>— employees can better care for themselves, their teams and their company, leading to better </a:t>
            </a:r>
            <a:r>
              <a:rPr lang="en-US" sz="1600" b="1" dirty="0">
                <a:solidFill>
                  <a:schemeClr val="accent4"/>
                </a:solidFill>
              </a:rPr>
              <a:t>people</a:t>
            </a:r>
            <a:r>
              <a:rPr lang="en-US" sz="1600" dirty="0"/>
              <a:t> and </a:t>
            </a:r>
            <a:r>
              <a:rPr lang="en-US" sz="1600" b="1" dirty="0">
                <a:solidFill>
                  <a:schemeClr val="accent3"/>
                </a:solidFill>
              </a:rPr>
              <a:t>business results. 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90D633-9A40-449C-B8E2-1ADCFBF97E1B}"/>
              </a:ext>
            </a:extLst>
          </p:cNvPr>
          <p:cNvGrpSpPr/>
          <p:nvPr/>
        </p:nvGrpSpPr>
        <p:grpSpPr>
          <a:xfrm>
            <a:off x="2604352" y="4674277"/>
            <a:ext cx="2052533" cy="1367706"/>
            <a:chOff x="1477238" y="4819830"/>
            <a:chExt cx="2052533" cy="1367706"/>
          </a:xfrm>
        </p:grpSpPr>
        <p:sp>
          <p:nvSpPr>
            <p:cNvPr id="15" name="Content Placeholder 2">
              <a:extLst>
                <a:ext uri="{FF2B5EF4-FFF2-40B4-BE49-F238E27FC236}">
                  <a16:creationId xmlns:a16="http://schemas.microsoft.com/office/drawing/2014/main" id="{23ADB629-CD1F-A74E-A6C8-8347154121C0}"/>
                </a:ext>
              </a:extLst>
            </p:cNvPr>
            <p:cNvSpPr txBox="1">
              <a:spLocks/>
            </p:cNvSpPr>
            <p:nvPr/>
          </p:nvSpPr>
          <p:spPr>
            <a:xfrm>
              <a:off x="1754936" y="4819830"/>
              <a:ext cx="1774835" cy="1367706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F9112"/>
                </a:buClr>
                <a:buSzTx/>
                <a:buFont typeface="Arial" panose="020B0604020202020204" pitchFamily="34" charset="0"/>
                <a:buNone/>
                <a:tabLst/>
                <a:defRPr sz="24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320040" marR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F9112"/>
                </a:buClr>
                <a:buSzTx/>
                <a:buFont typeface="Arial" panose="020B0604020202020204" pitchFamily="34" charset="0"/>
                <a:buChar char="•"/>
                <a:tabLst/>
                <a:defRPr sz="2000" kern="12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640080" marR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F9112"/>
                </a:buClr>
                <a:buSzTx/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005840" marR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F9112"/>
                </a:buClr>
                <a:buSzTx/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005840" marR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F9112"/>
                </a:buClr>
                <a:buSzTx/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en-US" sz="1200" dirty="0"/>
                <a:t>Managers</a:t>
              </a:r>
            </a:p>
            <a:p>
              <a:pPr>
                <a:spcAft>
                  <a:spcPts val="0"/>
                </a:spcAft>
              </a:pPr>
              <a:r>
                <a:rPr lang="en-US" sz="1200" dirty="0"/>
                <a:t>Teams &amp; Peers </a:t>
              </a:r>
            </a:p>
            <a:p>
              <a:pPr>
                <a:spcAft>
                  <a:spcPts val="0"/>
                </a:spcAft>
              </a:pPr>
              <a:r>
                <a:rPr lang="en-US" sz="1200" dirty="0"/>
                <a:t>Networks Environment</a:t>
              </a:r>
            </a:p>
            <a:p>
              <a:pPr>
                <a:spcAft>
                  <a:spcPts val="0"/>
                </a:spcAft>
              </a:pPr>
              <a:r>
                <a:rPr lang="en-US" sz="1200" dirty="0"/>
                <a:t>Tools &amp; Programs </a:t>
              </a:r>
            </a:p>
            <a:p>
              <a:pPr>
                <a:spcAft>
                  <a:spcPts val="0"/>
                </a:spcAft>
              </a:pPr>
              <a:r>
                <a:rPr lang="en-US" sz="1200" dirty="0"/>
                <a:t>Leaders</a:t>
              </a:r>
            </a:p>
            <a:p>
              <a:pPr>
                <a:spcAft>
                  <a:spcPts val="0"/>
                </a:spcAft>
              </a:pPr>
              <a:r>
                <a:rPr lang="en-US" sz="1200" dirty="0"/>
                <a:t>Strategic Alignment </a:t>
              </a:r>
            </a:p>
            <a:p>
              <a:pPr>
                <a:spcAft>
                  <a:spcPts val="0"/>
                </a:spcAft>
              </a:pPr>
              <a:r>
                <a:rPr lang="en-US" sz="1200" dirty="0"/>
                <a:t>Culture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416CDAA-8C2D-8B4B-AF04-77B13D41BD43}"/>
                </a:ext>
              </a:extLst>
            </p:cNvPr>
            <p:cNvSpPr/>
            <p:nvPr/>
          </p:nvSpPr>
          <p:spPr>
            <a:xfrm>
              <a:off x="1477238" y="4819830"/>
              <a:ext cx="96625" cy="1280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2BD80BF-85CD-4076-B3B4-7813AA6BCD80}"/>
              </a:ext>
            </a:extLst>
          </p:cNvPr>
          <p:cNvGrpSpPr/>
          <p:nvPr/>
        </p:nvGrpSpPr>
        <p:grpSpPr>
          <a:xfrm>
            <a:off x="4875994" y="4669353"/>
            <a:ext cx="2520229" cy="1235532"/>
            <a:chOff x="4875994" y="4819828"/>
            <a:chExt cx="2520229" cy="1235532"/>
          </a:xfrm>
        </p:grpSpPr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DB2D11D7-9A71-CD4C-9EBD-9AEDF5F0D561}"/>
                </a:ext>
              </a:extLst>
            </p:cNvPr>
            <p:cNvSpPr txBox="1">
              <a:spLocks/>
            </p:cNvSpPr>
            <p:nvPr/>
          </p:nvSpPr>
          <p:spPr>
            <a:xfrm>
              <a:off x="5108915" y="4819830"/>
              <a:ext cx="2287308" cy="1235530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F9112"/>
                </a:buClr>
                <a:buSzTx/>
                <a:buFont typeface="Arial" panose="020B0604020202020204" pitchFamily="34" charset="0"/>
                <a:buNone/>
                <a:tabLst/>
                <a:defRPr sz="24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320040" marR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F9112"/>
                </a:buClr>
                <a:buSzTx/>
                <a:buFont typeface="Arial" panose="020B0604020202020204" pitchFamily="34" charset="0"/>
                <a:buChar char="•"/>
                <a:tabLst/>
                <a:defRPr sz="2000" kern="12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640080" marR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F9112"/>
                </a:buClr>
                <a:buSzTx/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005840" marR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F9112"/>
                </a:buClr>
                <a:buSzTx/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005840" marR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F9112"/>
                </a:buClr>
                <a:buSzTx/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en-US" sz="1200" dirty="0"/>
                <a:t>Awareness</a:t>
              </a:r>
              <a:br>
                <a:rPr lang="en-US" sz="1200" dirty="0"/>
              </a:br>
              <a:r>
                <a:rPr lang="en-US" sz="1200" dirty="0"/>
                <a:t>Mindset</a:t>
              </a:r>
              <a:br>
                <a:rPr lang="en-US" sz="1200" dirty="0"/>
              </a:br>
              <a:r>
                <a:rPr lang="en-US" sz="1200" dirty="0"/>
                <a:t>Motivation &amp; Intention </a:t>
              </a:r>
            </a:p>
            <a:p>
              <a:pPr>
                <a:spcAft>
                  <a:spcPts val="0"/>
                </a:spcAft>
              </a:pPr>
              <a:r>
                <a:rPr lang="en-US" sz="1200" dirty="0"/>
                <a:t>Behavior</a:t>
              </a:r>
              <a:br>
                <a:rPr lang="en-US" sz="1200" dirty="0"/>
              </a:br>
              <a:r>
                <a:rPr lang="en-US" sz="1200" dirty="0"/>
                <a:t>Social Connection </a:t>
              </a:r>
            </a:p>
            <a:p>
              <a:pPr>
                <a:spcAft>
                  <a:spcPts val="0"/>
                </a:spcAft>
              </a:pPr>
              <a:r>
                <a:rPr lang="en-US" sz="1200" dirty="0"/>
                <a:t>Resource/Support Utilization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31B04C3-B763-6B46-9D1C-590BCBB584A3}"/>
                </a:ext>
              </a:extLst>
            </p:cNvPr>
            <p:cNvSpPr/>
            <p:nvPr/>
          </p:nvSpPr>
          <p:spPr>
            <a:xfrm>
              <a:off x="4875994" y="4819828"/>
              <a:ext cx="96625" cy="109728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5D739CC6-2AA8-D540-A4A6-C2410B0EB6E2}"/>
              </a:ext>
            </a:extLst>
          </p:cNvPr>
          <p:cNvSpPr txBox="1">
            <a:spLocks/>
          </p:cNvSpPr>
          <p:nvPr/>
        </p:nvSpPr>
        <p:spPr>
          <a:xfrm>
            <a:off x="11104880" y="6055360"/>
            <a:ext cx="515898" cy="387725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84AFF75-BD5D-E342-A9F1-12EC02DB40E0}" type="slidenum">
              <a:rPr lang="en-US" sz="1000" cap="all">
                <a:solidFill>
                  <a:prstClr val="black"/>
                </a:solidFill>
                <a:latin typeface="Montserrat" panose="02000505000000020004" pitchFamily="2" charset="77"/>
              </a:rPr>
              <a:pPr algn="r"/>
              <a:t>6</a:t>
            </a:fld>
            <a:endParaRPr lang="en-US" sz="1000" cap="all">
              <a:solidFill>
                <a:prstClr val="black"/>
              </a:solidFill>
              <a:latin typeface="Montserrat" panose="02000505000000020004" pitchFamily="2" charset="77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B13D15DC-C101-FB4C-A263-252C0987632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459121" y="1244721"/>
            <a:ext cx="6639074" cy="261103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DEA20FA-FDBC-4BA0-9DD1-DC787D41B205}"/>
              </a:ext>
            </a:extLst>
          </p:cNvPr>
          <p:cNvGrpSpPr/>
          <p:nvPr/>
        </p:nvGrpSpPr>
        <p:grpSpPr>
          <a:xfrm>
            <a:off x="7396223" y="4595945"/>
            <a:ext cx="2515123" cy="1740284"/>
            <a:chOff x="8072467" y="4819830"/>
            <a:chExt cx="2515123" cy="1740284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14796587-C227-5D43-B876-B158C7520CA3}"/>
                </a:ext>
              </a:extLst>
            </p:cNvPr>
            <p:cNvSpPr txBox="1">
              <a:spLocks/>
            </p:cNvSpPr>
            <p:nvPr/>
          </p:nvSpPr>
          <p:spPr>
            <a:xfrm>
              <a:off x="8300282" y="4819830"/>
              <a:ext cx="2287308" cy="1740284"/>
            </a:xfrm>
            <a:prstGeom prst="rect">
              <a:avLst/>
            </a:prstGeom>
          </p:spPr>
          <p:txBody>
            <a:bodyPr vert="horz" lIns="0" tIns="0" rIns="0" bIns="0" rtlCol="0" anchor="t">
              <a:noAutofit/>
            </a:bodyPr>
            <a:lstStyle>
              <a:lvl1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F9112"/>
                </a:buClr>
                <a:buSzTx/>
                <a:buFont typeface="Arial" panose="020B0604020202020204" pitchFamily="34" charset="0"/>
                <a:buNone/>
                <a:tabLst/>
                <a:defRPr sz="2400" kern="120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  <a:lvl2pPr marL="320040" marR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F9112"/>
                </a:buClr>
                <a:buSzTx/>
                <a:buFont typeface="Arial" panose="020B0604020202020204" pitchFamily="34" charset="0"/>
                <a:buChar char="•"/>
                <a:tabLst/>
                <a:defRPr sz="2000" kern="12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2pPr>
              <a:lvl3pPr marL="640080" marR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F9112"/>
                </a:buClr>
                <a:buSzTx/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3pPr>
              <a:lvl4pPr marL="1005840" marR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F9112"/>
                </a:buClr>
                <a:buSzTx/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4pPr>
              <a:lvl5pPr marL="1005840" marR="0" indent="-32004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F9112"/>
                </a:buClr>
                <a:buSzTx/>
                <a:buFont typeface="Arial" panose="020B0604020202020204" pitchFamily="34" charset="0"/>
                <a:buChar char="•"/>
                <a:tabLst/>
                <a:defRPr sz="1800" kern="120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0"/>
                </a:spcAft>
              </a:pPr>
              <a:r>
                <a:rPr lang="en-US" sz="1200" dirty="0"/>
                <a:t>Turnover </a:t>
              </a:r>
            </a:p>
            <a:p>
              <a:pPr>
                <a:spcAft>
                  <a:spcPts val="0"/>
                </a:spcAft>
              </a:pPr>
              <a:r>
                <a:rPr lang="en-US" sz="1200" dirty="0"/>
                <a:t>Engagement </a:t>
              </a:r>
            </a:p>
            <a:p>
              <a:pPr>
                <a:spcAft>
                  <a:spcPts val="0"/>
                </a:spcAft>
              </a:pPr>
              <a:r>
                <a:rPr lang="en-US" sz="1200" dirty="0"/>
                <a:t>Well-Being</a:t>
              </a:r>
              <a:br>
                <a:rPr lang="en-US" sz="1200" dirty="0"/>
              </a:br>
              <a:r>
                <a:rPr lang="en-US" sz="1200" dirty="0"/>
                <a:t>Inclusion</a:t>
              </a:r>
              <a:br>
                <a:rPr lang="en-US" sz="1200" dirty="0"/>
              </a:br>
              <a:endParaRPr lang="en-US" sz="1200" dirty="0"/>
            </a:p>
            <a:p>
              <a:pPr>
                <a:spcAft>
                  <a:spcPts val="0"/>
                </a:spcAft>
              </a:pPr>
              <a:r>
                <a:rPr lang="en-US" sz="1200" dirty="0"/>
                <a:t>Profit​</a:t>
              </a:r>
              <a:br>
                <a:rPr lang="en-US" sz="1200" dirty="0"/>
              </a:br>
              <a:r>
                <a:rPr lang="en-US" sz="1200" dirty="0"/>
                <a:t>Customer Sat </a:t>
              </a:r>
            </a:p>
            <a:p>
              <a:pPr>
                <a:spcAft>
                  <a:spcPts val="0"/>
                </a:spcAft>
              </a:pPr>
              <a:r>
                <a:rPr lang="en-US" sz="1200" dirty="0"/>
                <a:t>Innovation</a:t>
              </a:r>
              <a:br>
                <a:rPr lang="en-US" sz="1200" dirty="0"/>
              </a:br>
              <a:r>
                <a:rPr lang="en-US" sz="1200" dirty="0"/>
                <a:t>Other Financial Results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2DF40FD-8EE9-384A-8E2A-E09400204A85}"/>
                </a:ext>
              </a:extLst>
            </p:cNvPr>
            <p:cNvSpPr/>
            <p:nvPr/>
          </p:nvSpPr>
          <p:spPr>
            <a:xfrm>
              <a:off x="8072467" y="4819830"/>
              <a:ext cx="96625" cy="7315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DD46E7B-E02E-2A46-AA22-DFE40F8F0724}"/>
                </a:ext>
              </a:extLst>
            </p:cNvPr>
            <p:cNvSpPr/>
            <p:nvPr/>
          </p:nvSpPr>
          <p:spPr>
            <a:xfrm>
              <a:off x="8072467" y="5774592"/>
              <a:ext cx="96625" cy="7315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64C929A-EBA3-44D1-A9DB-796FD5D63D37}"/>
              </a:ext>
            </a:extLst>
          </p:cNvPr>
          <p:cNvSpPr/>
          <p:nvPr/>
        </p:nvSpPr>
        <p:spPr>
          <a:xfrm>
            <a:off x="2197111" y="4314380"/>
            <a:ext cx="2415313" cy="2128705"/>
          </a:xfrm>
          <a:prstGeom prst="ellipse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8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E4CD1-0C91-4C4E-B6CD-4612F196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Care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0B04108-D323-4845-8960-B4848298C065}"/>
              </a:ext>
            </a:extLst>
          </p:cNvPr>
          <p:cNvSpPr txBox="1">
            <a:spLocks/>
          </p:cNvSpPr>
          <p:nvPr/>
        </p:nvSpPr>
        <p:spPr>
          <a:xfrm>
            <a:off x="11104880" y="6055360"/>
            <a:ext cx="515898" cy="387725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84AFF75-BD5D-E342-A9F1-12EC02DB40E0}" type="slidenum">
              <a:rPr lang="en-US" sz="1000" cap="all">
                <a:solidFill>
                  <a:prstClr val="black"/>
                </a:solidFill>
                <a:latin typeface="Montserrat" panose="02000505000000020004" pitchFamily="2" charset="77"/>
              </a:rPr>
              <a:pPr algn="r"/>
              <a:t>7</a:t>
            </a:fld>
            <a:endParaRPr lang="en-US" sz="1000" cap="all">
              <a:solidFill>
                <a:prstClr val="black"/>
              </a:solidFill>
              <a:latin typeface="Montserrat" panose="02000505000000020004" pitchFamily="2" charset="77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9EA7AF8-19B4-42C7-86E0-745D12F66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62465"/>
            <a:ext cx="4770363" cy="47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49FDF0B-2CCC-45B4-ABB6-5167A3D929BD}"/>
              </a:ext>
            </a:extLst>
          </p:cNvPr>
          <p:cNvSpPr txBox="1">
            <a:spLocks/>
          </p:cNvSpPr>
          <p:nvPr/>
        </p:nvSpPr>
        <p:spPr>
          <a:xfrm>
            <a:off x="6096000" y="1579930"/>
            <a:ext cx="5392479" cy="447543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dirty="0">
                <a:latin typeface="Montserrat Light" pitchFamily="2" charset="77"/>
              </a:rPr>
              <a:t>care</a:t>
            </a:r>
            <a:r>
              <a:rPr lang="en-US" sz="8000" dirty="0">
                <a:latin typeface="Montserrat Light" pitchFamily="2" charset="77"/>
              </a:rPr>
              <a:t> </a:t>
            </a:r>
            <a:r>
              <a:rPr lang="en-US" i="1" dirty="0">
                <a:latin typeface="Montserrat Light" pitchFamily="2" charset="77"/>
              </a:rPr>
              <a:t>/</a:t>
            </a:r>
            <a:r>
              <a:rPr lang="en-US" i="1" dirty="0" err="1">
                <a:latin typeface="Montserrat Light" pitchFamily="2" charset="77"/>
              </a:rPr>
              <a:t>ker</a:t>
            </a:r>
            <a:r>
              <a:rPr lang="en-US" i="1" dirty="0">
                <a:latin typeface="Montserrat Light" pitchFamily="2" charset="77"/>
              </a:rPr>
              <a:t>/</a:t>
            </a:r>
          </a:p>
          <a:p>
            <a:pPr marL="0" indent="0">
              <a:buNone/>
            </a:pPr>
            <a:br>
              <a:rPr lang="en-US" sz="1100" b="1" dirty="0"/>
            </a:br>
            <a:r>
              <a:rPr lang="en-US" sz="2400" b="1" dirty="0"/>
              <a:t>noun</a:t>
            </a:r>
            <a:br>
              <a:rPr lang="en-US" sz="2400" b="1" dirty="0"/>
            </a:br>
            <a:r>
              <a:rPr lang="en-US" sz="2400" dirty="0">
                <a:latin typeface="Montserrat Light" pitchFamily="2" charset="77"/>
              </a:rPr>
              <a:t>the </a:t>
            </a:r>
            <a:r>
              <a:rPr lang="en-US" sz="2400" b="1" dirty="0">
                <a:solidFill>
                  <a:schemeClr val="accent6"/>
                </a:solidFill>
                <a:latin typeface="Montserrat Light" pitchFamily="2" charset="77"/>
              </a:rPr>
              <a:t>provision of what is necessary for the health, welfare</a:t>
            </a:r>
            <a:r>
              <a:rPr lang="en-US" sz="2400" dirty="0">
                <a:latin typeface="Montserrat Light" pitchFamily="2" charset="77"/>
              </a:rPr>
              <a:t>, maintenance, and protection of someone or something</a:t>
            </a:r>
          </a:p>
          <a:p>
            <a:pPr marL="0" indent="0">
              <a:buNone/>
            </a:pPr>
            <a:r>
              <a:rPr lang="en-US" sz="2400" b="1" dirty="0"/>
              <a:t>verb</a:t>
            </a:r>
            <a:br>
              <a:rPr lang="en-US" sz="2400" b="1" dirty="0"/>
            </a:br>
            <a:r>
              <a:rPr lang="en-US" sz="2400" dirty="0">
                <a:latin typeface="Montserrat Light" pitchFamily="2" charset="77"/>
              </a:rPr>
              <a:t>look after and </a:t>
            </a:r>
            <a:r>
              <a:rPr lang="en-US" sz="2400" b="1" dirty="0">
                <a:solidFill>
                  <a:schemeClr val="accent6"/>
                </a:solidFill>
                <a:latin typeface="Montserrat Light" pitchFamily="2" charset="77"/>
              </a:rPr>
              <a:t>provide for the needs </a:t>
            </a:r>
            <a:r>
              <a:rPr lang="en-US" sz="2400" dirty="0">
                <a:latin typeface="Montserrat Light" pitchFamily="2" charset="77"/>
              </a:rPr>
              <a:t>of</a:t>
            </a:r>
          </a:p>
        </p:txBody>
      </p:sp>
    </p:spTree>
    <p:extLst>
      <p:ext uri="{BB962C8B-B14F-4D97-AF65-F5344CB8AC3E}">
        <p14:creationId xmlns:p14="http://schemas.microsoft.com/office/powerpoint/2010/main" val="2126701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E4CD1-0C91-4C4E-B6CD-4612F196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Support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FC7E7-CFFC-B242-B97E-6CF5F7A2B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9320"/>
            <a:ext cx="10515600" cy="3526971"/>
          </a:xfrm>
        </p:spPr>
        <p:txBody>
          <a:bodyPr>
            <a:normAutofit/>
          </a:bodyPr>
          <a:lstStyle/>
          <a:p>
            <a:pPr lvl="1"/>
            <a:r>
              <a:rPr lang="en-US" sz="2400" dirty="0">
                <a:solidFill>
                  <a:schemeClr val="tx1"/>
                </a:solidFill>
                <a:latin typeface="Open Sans"/>
              </a:rPr>
              <a:t>Informed by Social Exchange theory &amp; Attachment theory 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sz="1600" dirty="0"/>
          </a:p>
          <a:p>
            <a:pPr marL="137160"/>
            <a:r>
              <a:rPr lang="en-US" sz="2400" dirty="0"/>
              <a:t> </a:t>
            </a:r>
            <a:r>
              <a:rPr lang="en-US" sz="2400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/>
              <a:t> Fulfillment of socio-emotional needs (e.g., approval, belonging)</a:t>
            </a:r>
          </a:p>
          <a:p>
            <a:pPr marL="756285">
              <a:buFont typeface="Wingdings" panose="05000000000000000000" pitchFamily="2" charset="2"/>
              <a:buChar char="à"/>
            </a:pPr>
            <a:r>
              <a:rPr lang="en-US" sz="2400" dirty="0"/>
              <a:t> Positive emotional attachment</a:t>
            </a:r>
          </a:p>
          <a:p>
            <a:pPr marL="1162685">
              <a:buFont typeface="Wingdings" panose="05000000000000000000" pitchFamily="2" charset="2"/>
              <a:buChar char="à"/>
            </a:pPr>
            <a:r>
              <a:rPr lang="en-US" sz="2400" dirty="0"/>
              <a:t> Organization has positive intent</a:t>
            </a:r>
          </a:p>
          <a:p>
            <a:pPr marL="1569085">
              <a:buFont typeface="Wingdings" panose="05000000000000000000" pitchFamily="2" charset="2"/>
              <a:buChar char="à"/>
            </a:pPr>
            <a:r>
              <a:rPr lang="en-US" sz="2400" dirty="0"/>
              <a:t> Organization cares about me and my well-being</a:t>
            </a:r>
          </a:p>
          <a:p>
            <a:pPr marL="1915160" indent="-166688">
              <a:buFont typeface="Wingdings" panose="05000000000000000000" pitchFamily="2" charset="2"/>
              <a:buChar char="à"/>
            </a:pPr>
            <a:r>
              <a:rPr lang="en-US" sz="2400" dirty="0"/>
              <a:t> Mutual commitment 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0B04108-D323-4845-8960-B4848298C065}"/>
              </a:ext>
            </a:extLst>
          </p:cNvPr>
          <p:cNvSpPr txBox="1">
            <a:spLocks/>
          </p:cNvSpPr>
          <p:nvPr/>
        </p:nvSpPr>
        <p:spPr>
          <a:xfrm>
            <a:off x="11104880" y="6055360"/>
            <a:ext cx="515898" cy="387725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84AFF75-BD5D-E342-A9F1-12EC02DB40E0}" type="slidenum">
              <a:rPr lang="en-US" sz="1000" cap="all">
                <a:solidFill>
                  <a:prstClr val="black"/>
                </a:solidFill>
                <a:latin typeface="Montserrat" panose="02000505000000020004" pitchFamily="2" charset="77"/>
              </a:rPr>
              <a:pPr algn="r"/>
              <a:t>8</a:t>
            </a:fld>
            <a:endParaRPr lang="en-US" sz="1000" cap="all">
              <a:solidFill>
                <a:prstClr val="black"/>
              </a:solidFill>
              <a:latin typeface="Montserrat" panose="0200050500000002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33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E4CD1-0C91-4C4E-B6CD-4612F1960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Organizational Support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0B04108-D323-4845-8960-B4848298C065}"/>
              </a:ext>
            </a:extLst>
          </p:cNvPr>
          <p:cNvSpPr txBox="1">
            <a:spLocks/>
          </p:cNvSpPr>
          <p:nvPr/>
        </p:nvSpPr>
        <p:spPr>
          <a:xfrm>
            <a:off x="11104880" y="6055360"/>
            <a:ext cx="515898" cy="387725"/>
          </a:xfrm>
          <a:prstGeom prst="rect">
            <a:avLst/>
          </a:prstGeom>
        </p:spPr>
        <p:txBody>
          <a:bodyPr lIns="0" anchor="ctr"/>
          <a:lstStyle>
            <a:defPPr>
              <a:defRPr lang="en-US"/>
            </a:defPPr>
            <a:lvl1pPr marL="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84AFF75-BD5D-E342-A9F1-12EC02DB40E0}" type="slidenum">
              <a:rPr lang="en-US" sz="1000" cap="all">
                <a:solidFill>
                  <a:prstClr val="black"/>
                </a:solidFill>
                <a:latin typeface="Montserrat" panose="02000505000000020004" pitchFamily="2" charset="77"/>
              </a:rPr>
              <a:pPr algn="r"/>
              <a:t>9</a:t>
            </a:fld>
            <a:endParaRPr lang="en-US" sz="1000" cap="all">
              <a:solidFill>
                <a:prstClr val="black"/>
              </a:solidFill>
              <a:latin typeface="Montserrat" panose="02000505000000020004" pitchFamily="2" charset="77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09C3AFA-920A-433B-BDEE-1D1A20CACFD7}"/>
              </a:ext>
            </a:extLst>
          </p:cNvPr>
          <p:cNvGrpSpPr/>
          <p:nvPr/>
        </p:nvGrpSpPr>
        <p:grpSpPr>
          <a:xfrm>
            <a:off x="2449945" y="1554479"/>
            <a:ext cx="7292109" cy="5087565"/>
            <a:chOff x="177250" y="1333104"/>
            <a:chExt cx="7292109" cy="50875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7424726-34BB-4793-BA31-7699BCABF26D}"/>
                </a:ext>
              </a:extLst>
            </p:cNvPr>
            <p:cNvGrpSpPr/>
            <p:nvPr/>
          </p:nvGrpSpPr>
          <p:grpSpPr>
            <a:xfrm>
              <a:off x="177250" y="1435479"/>
              <a:ext cx="7292109" cy="4985190"/>
              <a:chOff x="3918527" y="1326323"/>
              <a:chExt cx="7292109" cy="4985190"/>
            </a:xfrm>
          </p:grpSpPr>
          <p:graphicFrame>
            <p:nvGraphicFramePr>
              <p:cNvPr id="9" name="Diagram 8">
                <a:extLst>
                  <a:ext uri="{FF2B5EF4-FFF2-40B4-BE49-F238E27FC236}">
                    <a16:creationId xmlns:a16="http://schemas.microsoft.com/office/drawing/2014/main" id="{A5D29B1E-923C-4A57-9ED7-72E302D467F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963370227"/>
                  </p:ext>
                </p:extLst>
              </p:nvPr>
            </p:nvGraphicFramePr>
            <p:xfrm>
              <a:off x="3918527" y="1433944"/>
              <a:ext cx="7292109" cy="4877569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C258938-3003-4119-9B97-F2DB6D57880F}"/>
                  </a:ext>
                </a:extLst>
              </p:cNvPr>
              <p:cNvSpPr/>
              <p:nvPr/>
            </p:nvSpPr>
            <p:spPr>
              <a:xfrm>
                <a:off x="5916351" y="1326323"/>
                <a:ext cx="1364674" cy="1330037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lt1">
                    <a:hueOff val="0"/>
                    <a:satOff val="0"/>
                    <a:lumOff val="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Trust</a:t>
                </a:r>
              </a:p>
              <a:p>
                <a:pPr algn="ctr"/>
                <a:r>
                  <a:rPr lang="en-US" sz="1400" dirty="0"/>
                  <a:t>(Two-way)</a:t>
                </a:r>
                <a:endParaRPr lang="en-US" dirty="0"/>
              </a:p>
            </p:txBody>
          </p:sp>
        </p:grp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2E90D0E-A3DF-49F2-B93B-DF9679C64C69}"/>
                </a:ext>
              </a:extLst>
            </p:cNvPr>
            <p:cNvSpPr/>
            <p:nvPr/>
          </p:nvSpPr>
          <p:spPr>
            <a:xfrm>
              <a:off x="3539748" y="1333104"/>
              <a:ext cx="1364674" cy="1330037"/>
            </a:xfrm>
            <a:prstGeom prst="ellipse">
              <a:avLst/>
            </a:prstGeom>
            <a:ln>
              <a:solidFill>
                <a:schemeClr val="lt1">
                  <a:hueOff val="0"/>
                  <a:satOff val="0"/>
                  <a:lumOff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err="1"/>
                <a:t>Commu-nication</a:t>
              </a:r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338752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Limeade Nov 2020 Refresh">
      <a:dk1>
        <a:srgbClr val="000000"/>
      </a:dk1>
      <a:lt1>
        <a:srgbClr val="FFFFFF"/>
      </a:lt1>
      <a:dk2>
        <a:srgbClr val="6D6E71"/>
      </a:dk2>
      <a:lt2>
        <a:srgbClr val="D3D3D3"/>
      </a:lt2>
      <a:accent1>
        <a:srgbClr val="0F9112"/>
      </a:accent1>
      <a:accent2>
        <a:srgbClr val="3FBC38"/>
      </a:accent2>
      <a:accent3>
        <a:srgbClr val="0058A0"/>
      </a:accent3>
      <a:accent4>
        <a:srgbClr val="199FCE"/>
      </a:accent4>
      <a:accent5>
        <a:srgbClr val="47C5E2"/>
      </a:accent5>
      <a:accent6>
        <a:srgbClr val="ED1490"/>
      </a:accent6>
      <a:hlink>
        <a:srgbClr val="199FCE"/>
      </a:hlink>
      <a:folHlink>
        <a:srgbClr val="A7A9A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e73c1a88-77c9-484d-a5a8-a2135edde52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89B892D92F9D40B5400411834732F3" ma:contentTypeVersion="13" ma:contentTypeDescription="Create a new document." ma:contentTypeScope="" ma:versionID="19d44b2c5657e87660bb0aea5704c744">
  <xsd:schema xmlns:xsd="http://www.w3.org/2001/XMLSchema" xmlns:xs="http://www.w3.org/2001/XMLSchema" xmlns:p="http://schemas.microsoft.com/office/2006/metadata/properties" xmlns:ns2="e73c1a88-77c9-484d-a5a8-a2135edde52d" xmlns:ns3="7a152c40-1f72-49cd-9fdb-2fcc5c0da915" targetNamespace="http://schemas.microsoft.com/office/2006/metadata/properties" ma:root="true" ma:fieldsID="1f8ce0a3944b63ba5f3105ec7c812e8a" ns2:_="" ns3:_="">
    <xsd:import namespace="e73c1a88-77c9-484d-a5a8-a2135edde52d"/>
    <xsd:import namespace="7a152c40-1f72-49cd-9fdb-2fcc5c0da9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3c1a88-77c9-484d-a5a8-a2135edde5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52c40-1f72-49cd-9fdb-2fcc5c0da91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C3EB8D-6223-4DCF-942E-C3A1985E23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C77160-9784-4A8F-90D2-F5CA5FC73DB7}">
  <ds:schemaRefs>
    <ds:schemaRef ds:uri="e73c1a88-77c9-484d-a5a8-a2135edde52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AF9173-AC77-4E3F-B337-A8B3E92E1009}">
  <ds:schemaRefs>
    <ds:schemaRef ds:uri="7a152c40-1f72-49cd-9fdb-2fcc5c0da915"/>
    <ds:schemaRef ds:uri="e73c1a88-77c9-484d-a5a8-a2135edde52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4049</TotalTime>
  <Words>1474</Words>
  <Application>Microsoft Office PowerPoint</Application>
  <PresentationFormat>Widescreen</PresentationFormat>
  <Paragraphs>199</Paragraphs>
  <Slides>20</Slides>
  <Notes>18</Notes>
  <HiddenSlides>2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Montserrat</vt:lpstr>
      <vt:lpstr>Montserrat Light</vt:lpstr>
      <vt:lpstr>Montserrat SemiBold</vt:lpstr>
      <vt:lpstr>Montserrat-Regular</vt:lpstr>
      <vt:lpstr>Muli Regular</vt:lpstr>
      <vt:lpstr>Open Sans</vt:lpstr>
      <vt:lpstr>Open Sans Light</vt:lpstr>
      <vt:lpstr>Open Sans Semibold</vt:lpstr>
      <vt:lpstr>Wingdings</vt:lpstr>
      <vt:lpstr>Office Theme</vt:lpstr>
      <vt:lpstr>Fundamentals of Employee Well-Being</vt:lpstr>
      <vt:lpstr>Meeting Agenda</vt:lpstr>
      <vt:lpstr>Whole Person Well-Being</vt:lpstr>
      <vt:lpstr>Why Whole Person Well-Being Matters</vt:lpstr>
      <vt:lpstr>Well-Being Influencers</vt:lpstr>
      <vt:lpstr>Limeade Results Model</vt:lpstr>
      <vt:lpstr>Company Care</vt:lpstr>
      <vt:lpstr>Organizational Support Theory</vt:lpstr>
      <vt:lpstr>Elements of Organizational Support</vt:lpstr>
      <vt:lpstr>Sources of Organizational Support</vt:lpstr>
      <vt:lpstr>PowerPoint Presentation</vt:lpstr>
      <vt:lpstr>The Importance of Organizational Support for Well-Being</vt:lpstr>
      <vt:lpstr>Organizational Support for Well-Being</vt:lpstr>
      <vt:lpstr>Organizational Support for Well-Being</vt:lpstr>
      <vt:lpstr>The Science of Care </vt:lpstr>
      <vt:lpstr>Most Important Drivers</vt:lpstr>
      <vt:lpstr>Recommendations</vt:lpstr>
      <vt:lpstr>Recommendations</vt:lpstr>
      <vt:lpstr>Recommendations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Bristol</dc:creator>
  <cp:lastModifiedBy>Jessi Crast</cp:lastModifiedBy>
  <cp:revision>48</cp:revision>
  <cp:lastPrinted>2019-10-04T18:50:12Z</cp:lastPrinted>
  <dcterms:created xsi:type="dcterms:W3CDTF">2019-10-03T19:31:04Z</dcterms:created>
  <dcterms:modified xsi:type="dcterms:W3CDTF">2021-09-23T17:24:45Z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0x0101001789B892D92F9D40B5400411834732F3</vt:lpwstr>
  </property>
</Properties>
</file>